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45"/>
  </p:notesMasterIdLst>
  <p:sldIdLst>
    <p:sldId id="261" r:id="rId5"/>
    <p:sldId id="376" r:id="rId6"/>
    <p:sldId id="377" r:id="rId7"/>
    <p:sldId id="378" r:id="rId8"/>
    <p:sldId id="379" r:id="rId9"/>
    <p:sldId id="380" r:id="rId10"/>
    <p:sldId id="381" r:id="rId11"/>
    <p:sldId id="382" r:id="rId12"/>
    <p:sldId id="383" r:id="rId13"/>
    <p:sldId id="384" r:id="rId14"/>
    <p:sldId id="385" r:id="rId15"/>
    <p:sldId id="386" r:id="rId16"/>
    <p:sldId id="387" r:id="rId17"/>
    <p:sldId id="388" r:id="rId18"/>
    <p:sldId id="389" r:id="rId19"/>
    <p:sldId id="390" r:id="rId20"/>
    <p:sldId id="391" r:id="rId21"/>
    <p:sldId id="392" r:id="rId22"/>
    <p:sldId id="393" r:id="rId23"/>
    <p:sldId id="394" r:id="rId24"/>
    <p:sldId id="395" r:id="rId25"/>
    <p:sldId id="396" r:id="rId26"/>
    <p:sldId id="397" r:id="rId27"/>
    <p:sldId id="398" r:id="rId28"/>
    <p:sldId id="399" r:id="rId29"/>
    <p:sldId id="404" r:id="rId30"/>
    <p:sldId id="405" r:id="rId31"/>
    <p:sldId id="400" r:id="rId32"/>
    <p:sldId id="402" r:id="rId33"/>
    <p:sldId id="403" r:id="rId34"/>
    <p:sldId id="401" r:id="rId35"/>
    <p:sldId id="406" r:id="rId36"/>
    <p:sldId id="407" r:id="rId37"/>
    <p:sldId id="408" r:id="rId38"/>
    <p:sldId id="409" r:id="rId39"/>
    <p:sldId id="410" r:id="rId40"/>
    <p:sldId id="411" r:id="rId41"/>
    <p:sldId id="412" r:id="rId42"/>
    <p:sldId id="413" r:id="rId43"/>
    <p:sldId id="41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89" userDrawn="1">
          <p15:clr>
            <a:srgbClr val="A4A3A4"/>
          </p15:clr>
        </p15:guide>
        <p15:guide id="3" pos="7446" userDrawn="1">
          <p15:clr>
            <a:srgbClr val="A4A3A4"/>
          </p15:clr>
        </p15:guide>
        <p15:guide id="8" orient="horz" pos="187" userDrawn="1">
          <p15:clr>
            <a:srgbClr val="A4A3A4"/>
          </p15:clr>
        </p15:guide>
        <p15:guide id="9" orient="horz" pos="41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157C"/>
    <a:srgbClr val="003366"/>
    <a:srgbClr val="A5C249"/>
    <a:srgbClr val="00909C"/>
    <a:srgbClr val="CDCDCD"/>
    <a:srgbClr val="E9E9E9"/>
    <a:srgbClr val="F5AF01"/>
    <a:srgbClr val="69A5D5"/>
    <a:srgbClr val="70B0E2"/>
    <a:srgbClr val="EA4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68" autoAdjust="0"/>
    <p:restoredTop sz="94824" autoAdjust="0"/>
  </p:normalViewPr>
  <p:slideViewPr>
    <p:cSldViewPr snapToGrid="0" snapToObjects="1">
      <p:cViewPr varScale="1">
        <p:scale>
          <a:sx n="86" d="100"/>
          <a:sy n="86" d="100"/>
        </p:scale>
        <p:origin x="922" y="67"/>
      </p:cViewPr>
      <p:guideLst>
        <p:guide pos="189"/>
        <p:guide pos="7446"/>
        <p:guide orient="horz" pos="187"/>
        <p:guide orient="horz" pos="4110"/>
      </p:guideLst>
    </p:cSldViewPr>
  </p:slideViewPr>
  <p:outlineViewPr>
    <p:cViewPr>
      <p:scale>
        <a:sx n="33" d="100"/>
        <a:sy n="33" d="100"/>
      </p:scale>
      <p:origin x="0" y="-3544"/>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1349E-4098-7545-9DF1-BAA410512236}" type="datetimeFigureOut">
              <a:rPr lang="en-GB" smtClean="0"/>
              <a:t>20/02/2020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7420A-DBE6-9C47-AB0E-17DBECC10BE3}" type="slidenum">
              <a:rPr lang="en-GB" smtClean="0"/>
              <a:t>‹#›</a:t>
            </a:fld>
            <a:endParaRPr lang="en-GB" dirty="0"/>
          </a:p>
        </p:txBody>
      </p:sp>
    </p:spTree>
    <p:extLst>
      <p:ext uri="{BB962C8B-B14F-4D97-AF65-F5344CB8AC3E}">
        <p14:creationId xmlns:p14="http://schemas.microsoft.com/office/powerpoint/2010/main" val="2896897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048D28-ECE1-AF4B-B2F5-1B5A659AE9CE}" type="slidenum">
              <a:rPr lang="en-GB" smtClean="0"/>
              <a:t>1</a:t>
            </a:fld>
            <a:endParaRPr lang="en-GB" dirty="0"/>
          </a:p>
        </p:txBody>
      </p:sp>
    </p:spTree>
    <p:extLst>
      <p:ext uri="{BB962C8B-B14F-4D97-AF65-F5344CB8AC3E}">
        <p14:creationId xmlns:p14="http://schemas.microsoft.com/office/powerpoint/2010/main" val="2857630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67420A-DBE6-9C47-AB0E-17DBECC10BE3}" type="slidenum">
              <a:rPr lang="en-GB" smtClean="0"/>
              <a:t>27</a:t>
            </a:fld>
            <a:endParaRPr lang="en-GB" dirty="0"/>
          </a:p>
        </p:txBody>
      </p:sp>
    </p:spTree>
    <p:extLst>
      <p:ext uri="{BB962C8B-B14F-4D97-AF65-F5344CB8AC3E}">
        <p14:creationId xmlns:p14="http://schemas.microsoft.com/office/powerpoint/2010/main" val="124688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048D28-ECE1-AF4B-B2F5-1B5A659AE9CE}" type="slidenum">
              <a:rPr lang="en-GB" smtClean="0"/>
              <a:t>4</a:t>
            </a:fld>
            <a:endParaRPr lang="en-GB" dirty="0"/>
          </a:p>
        </p:txBody>
      </p:sp>
    </p:spTree>
    <p:extLst>
      <p:ext uri="{BB962C8B-B14F-4D97-AF65-F5344CB8AC3E}">
        <p14:creationId xmlns:p14="http://schemas.microsoft.com/office/powerpoint/2010/main" val="300966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67420A-DBE6-9C47-AB0E-17DBECC10BE3}" type="slidenum">
              <a:rPr lang="en-GB" smtClean="0"/>
              <a:t>7</a:t>
            </a:fld>
            <a:endParaRPr lang="en-GB" dirty="0"/>
          </a:p>
        </p:txBody>
      </p:sp>
    </p:spTree>
    <p:extLst>
      <p:ext uri="{BB962C8B-B14F-4D97-AF65-F5344CB8AC3E}">
        <p14:creationId xmlns:p14="http://schemas.microsoft.com/office/powerpoint/2010/main" val="333305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048D28-ECE1-AF4B-B2F5-1B5A659AE9CE}" type="slidenum">
              <a:rPr lang="en-GB" smtClean="0"/>
              <a:t>10</a:t>
            </a:fld>
            <a:endParaRPr lang="en-GB" dirty="0"/>
          </a:p>
        </p:txBody>
      </p:sp>
    </p:spTree>
    <p:extLst>
      <p:ext uri="{BB962C8B-B14F-4D97-AF65-F5344CB8AC3E}">
        <p14:creationId xmlns:p14="http://schemas.microsoft.com/office/powerpoint/2010/main" val="193497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048D28-ECE1-AF4B-B2F5-1B5A659AE9CE}" type="slidenum">
              <a:rPr lang="en-GB" smtClean="0"/>
              <a:t>14</a:t>
            </a:fld>
            <a:endParaRPr lang="en-GB" dirty="0"/>
          </a:p>
        </p:txBody>
      </p:sp>
    </p:spTree>
    <p:extLst>
      <p:ext uri="{BB962C8B-B14F-4D97-AF65-F5344CB8AC3E}">
        <p14:creationId xmlns:p14="http://schemas.microsoft.com/office/powerpoint/2010/main" val="395231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67420A-DBE6-9C47-AB0E-17DBECC10BE3}" type="slidenum">
              <a:rPr lang="en-GB" smtClean="0"/>
              <a:t>19</a:t>
            </a:fld>
            <a:endParaRPr lang="en-GB" dirty="0"/>
          </a:p>
        </p:txBody>
      </p:sp>
    </p:spTree>
    <p:extLst>
      <p:ext uri="{BB962C8B-B14F-4D97-AF65-F5344CB8AC3E}">
        <p14:creationId xmlns:p14="http://schemas.microsoft.com/office/powerpoint/2010/main" val="15934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67420A-DBE6-9C47-AB0E-17DBECC10BE3}" type="slidenum">
              <a:rPr lang="en-GB" smtClean="0"/>
              <a:t>20</a:t>
            </a:fld>
            <a:endParaRPr lang="en-GB" dirty="0"/>
          </a:p>
        </p:txBody>
      </p:sp>
    </p:spTree>
    <p:extLst>
      <p:ext uri="{BB962C8B-B14F-4D97-AF65-F5344CB8AC3E}">
        <p14:creationId xmlns:p14="http://schemas.microsoft.com/office/powerpoint/2010/main" val="3187923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67420A-DBE6-9C47-AB0E-17DBECC10BE3}" type="slidenum">
              <a:rPr lang="en-GB" smtClean="0"/>
              <a:t>21</a:t>
            </a:fld>
            <a:endParaRPr lang="en-GB" dirty="0"/>
          </a:p>
        </p:txBody>
      </p:sp>
    </p:spTree>
    <p:extLst>
      <p:ext uri="{BB962C8B-B14F-4D97-AF65-F5344CB8AC3E}">
        <p14:creationId xmlns:p14="http://schemas.microsoft.com/office/powerpoint/2010/main" val="123868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867420A-DBE6-9C47-AB0E-17DBECC10BE3}" type="slidenum">
              <a:rPr lang="en-GB" smtClean="0"/>
              <a:t>26</a:t>
            </a:fld>
            <a:endParaRPr lang="en-GB" dirty="0"/>
          </a:p>
        </p:txBody>
      </p:sp>
    </p:spTree>
    <p:extLst>
      <p:ext uri="{BB962C8B-B14F-4D97-AF65-F5344CB8AC3E}">
        <p14:creationId xmlns:p14="http://schemas.microsoft.com/office/powerpoint/2010/main" val="2022090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20/02/2020</a:t>
            </a:fld>
            <a:endParaRPr lang="en-GB" dirty="0"/>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dirty="0"/>
          </a:p>
        </p:txBody>
      </p:sp>
    </p:spTree>
    <p:extLst>
      <p:ext uri="{BB962C8B-B14F-4D97-AF65-F5344CB8AC3E}">
        <p14:creationId xmlns:p14="http://schemas.microsoft.com/office/powerpoint/2010/main" val="220739155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Master Teal">
    <p:bg>
      <p:bgPr>
        <a:solidFill>
          <a:srgbClr val="006C75"/>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32B2F2-DFF1-7B47-BAF3-965DC5FDD46F}"/>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C0AB7456-D4DA-7643-AB63-D9235B5DAA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tx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2E75D4C5-FF08-664D-B49B-F0EACCF84BF0}"/>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9C8D8F-6845-4C45-9CEF-80D38775EB2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tx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251ACCA-20B4-9342-B203-88CF431B4C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5391662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amp; Half - Green">
    <p:bg>
      <p:bgPr>
        <a:solidFill>
          <a:schemeClr val="accent3">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351D-FA82-204C-9E66-33654131170B}"/>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21" name="Picture 20">
            <a:extLst>
              <a:ext uri="{FF2B5EF4-FFF2-40B4-BE49-F238E27FC236}">
                <a16:creationId xmlns:a16="http://schemas.microsoft.com/office/drawing/2014/main" id="{3C54E0C4-6758-7D44-BBE9-FC59B45F44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4"/>
          </a:xfrm>
          <a:prstGeom prst="rect">
            <a:avLst/>
          </a:prstGeom>
        </p:spPr>
      </p:pic>
      <p:sp>
        <p:nvSpPr>
          <p:cNvPr id="16" name="TextBox 15">
            <a:extLst>
              <a:ext uri="{FF2B5EF4-FFF2-40B4-BE49-F238E27FC236}">
                <a16:creationId xmlns:a16="http://schemas.microsoft.com/office/drawing/2014/main" id="{F065602A-54C4-8344-9829-6989847ED8EF}"/>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dirty="0">
                <a:solidFill>
                  <a:schemeClr val="tx1"/>
                </a:solidFill>
                <a:latin typeface="Calibri" panose="020F0502020204030204" pitchFamily="34" charset="0"/>
                <a:cs typeface="Calibri" panose="020F0502020204030204" pitchFamily="34" charset="0"/>
              </a:rPr>
              <a:t>entelect</a:t>
            </a:r>
          </a:p>
        </p:txBody>
      </p:sp>
      <p:cxnSp>
        <p:nvCxnSpPr>
          <p:cNvPr id="17" name="Straight Connector 16">
            <a:extLst>
              <a:ext uri="{FF2B5EF4-FFF2-40B4-BE49-F238E27FC236}">
                <a16:creationId xmlns:a16="http://schemas.microsoft.com/office/drawing/2014/main" id="{D0347FC1-53CA-6246-8476-495480ED4494}"/>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194D5E-CAC0-4D49-A827-B94FA0C93CAE}"/>
              </a:ext>
            </a:extLst>
          </p:cNvPr>
          <p:cNvSpPr txBox="1"/>
          <p:nvPr userDrawn="1"/>
        </p:nvSpPr>
        <p:spPr>
          <a:xfrm>
            <a:off x="912821" y="235333"/>
            <a:ext cx="1285929" cy="246221"/>
          </a:xfrm>
          <a:prstGeom prst="rect">
            <a:avLst/>
          </a:prstGeom>
          <a:noFill/>
        </p:spPr>
        <p:txBody>
          <a:bodyPr wrap="none" rtlCol="0">
            <a:spAutoFit/>
          </a:bodyPr>
          <a:lstStyle/>
          <a:p>
            <a:pPr algn="l"/>
            <a:r>
              <a:rPr lang="en-US" sz="1000" i="1" dirty="0">
                <a:solidFill>
                  <a:schemeClr val="tx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752482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amp; Half - Magenta">
    <p:bg>
      <p:bgPr>
        <a:solidFill>
          <a:schemeClr val="accent2">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351D-FA82-204C-9E66-33654131170B}"/>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1" name="TextBox 10">
            <a:extLst>
              <a:ext uri="{FF2B5EF4-FFF2-40B4-BE49-F238E27FC236}">
                <a16:creationId xmlns:a16="http://schemas.microsoft.com/office/drawing/2014/main" id="{1CD48BCF-EC26-914D-B0E2-922712398F1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tx1"/>
                </a:solidFill>
                <a:latin typeface="Myriad Pro" panose="020B0503030403020204" pitchFamily="34" charset="0"/>
              </a:rPr>
              <a:t>entelect</a:t>
            </a:r>
          </a:p>
        </p:txBody>
      </p:sp>
      <p:cxnSp>
        <p:nvCxnSpPr>
          <p:cNvPr id="12" name="Straight Connector 11">
            <a:extLst>
              <a:ext uri="{FF2B5EF4-FFF2-40B4-BE49-F238E27FC236}">
                <a16:creationId xmlns:a16="http://schemas.microsoft.com/office/drawing/2014/main" id="{13FED864-086D-9A42-AF8F-ED168EFEABBA}"/>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54C07D-7FED-9548-B4EE-F8562F49F5EF}"/>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tx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3C54E0C4-6758-7D44-BBE9-FC59B45F44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4"/>
          </a:xfrm>
          <a:prstGeom prst="rect">
            <a:avLst/>
          </a:prstGeom>
        </p:spPr>
      </p:pic>
    </p:spTree>
    <p:extLst>
      <p:ext uri="{BB962C8B-B14F-4D97-AF65-F5344CB8AC3E}">
        <p14:creationId xmlns:p14="http://schemas.microsoft.com/office/powerpoint/2010/main" val="325703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Light Blue">
    <p:bg>
      <p:bgPr>
        <a:solidFill>
          <a:schemeClr val="accent5">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9" name="Rectangle 8">
            <a:extLst>
              <a:ext uri="{FF2B5EF4-FFF2-40B4-BE49-F238E27FC236}">
                <a16:creationId xmlns:a16="http://schemas.microsoft.com/office/drawing/2014/main" id="{51DEE216-7440-0644-8CEE-1FDBEAAAEB9C}"/>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18DC8A-F95D-8D49-AB75-C8C65ACC2633}"/>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tx1"/>
                </a:solidFill>
                <a:latin typeface="Myriad Pro" panose="020B0503030403020204" pitchFamily="34" charset="0"/>
              </a:rPr>
              <a:t>entelect</a:t>
            </a:r>
          </a:p>
        </p:txBody>
      </p:sp>
      <p:cxnSp>
        <p:nvCxnSpPr>
          <p:cNvPr id="12" name="Straight Connector 11">
            <a:extLst>
              <a:ext uri="{FF2B5EF4-FFF2-40B4-BE49-F238E27FC236}">
                <a16:creationId xmlns:a16="http://schemas.microsoft.com/office/drawing/2014/main" id="{1B400D90-C398-8847-A28B-AC16EDE6ADB1}"/>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B8CA29-1E54-A34D-BEC4-FE204C7F0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tx1"/>
                </a:solidFill>
                <a:latin typeface="Myriad Pro Light" panose="020B0403030403020204" pitchFamily="34" charset="0"/>
              </a:rPr>
              <a:t>everything is possible</a:t>
            </a:r>
          </a:p>
        </p:txBody>
      </p:sp>
    </p:spTree>
    <p:extLst>
      <p:ext uri="{BB962C8B-B14F-4D97-AF65-F5344CB8AC3E}">
        <p14:creationId xmlns:p14="http://schemas.microsoft.com/office/powerpoint/2010/main" val="3810994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9" name="Rectangle 8">
            <a:extLst>
              <a:ext uri="{FF2B5EF4-FFF2-40B4-BE49-F238E27FC236}">
                <a16:creationId xmlns:a16="http://schemas.microsoft.com/office/drawing/2014/main" id="{E0C2870C-92AF-3E42-9CA2-9951CB115722}"/>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2C659D-434B-984B-BD99-F0082554F2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tx1"/>
                </a:solidFill>
                <a:latin typeface="Myriad Pro" panose="020B0503030403020204" pitchFamily="34" charset="0"/>
              </a:rPr>
              <a:t>entelect</a:t>
            </a:r>
          </a:p>
        </p:txBody>
      </p:sp>
      <p:cxnSp>
        <p:nvCxnSpPr>
          <p:cNvPr id="11" name="Straight Connector 10">
            <a:extLst>
              <a:ext uri="{FF2B5EF4-FFF2-40B4-BE49-F238E27FC236}">
                <a16:creationId xmlns:a16="http://schemas.microsoft.com/office/drawing/2014/main" id="{4622D61B-799B-9245-BB8B-497E3D890DC6}"/>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092E7A-D2E7-7C40-A93F-60B99ED04B46}"/>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tx1"/>
                </a:solidFill>
                <a:latin typeface="Myriad Pro Light" panose="020B0403030403020204" pitchFamily="34" charset="0"/>
              </a:rPr>
              <a:t>everything is possible</a:t>
            </a:r>
          </a:p>
        </p:txBody>
      </p:sp>
    </p:spTree>
    <p:extLst>
      <p:ext uri="{BB962C8B-B14F-4D97-AF65-F5344CB8AC3E}">
        <p14:creationId xmlns:p14="http://schemas.microsoft.com/office/powerpoint/2010/main" val="33455655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13192C"/>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E27DD942-7F29-3846-B1C0-642FEC7C27A4}"/>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E089FF-F89A-EB43-8B3F-679EC6D670C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881B1F-A491-3941-96D9-F5F71C43D939}"/>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grpSp>
        <p:nvGrpSpPr>
          <p:cNvPr id="3" name="Group 2">
            <a:extLst>
              <a:ext uri="{FF2B5EF4-FFF2-40B4-BE49-F238E27FC236}">
                <a16:creationId xmlns:a16="http://schemas.microsoft.com/office/drawing/2014/main" id="{771493E7-02AE-6349-A731-C82052845043}"/>
              </a:ext>
            </a:extLst>
          </p:cNvPr>
          <p:cNvGrpSpPr/>
          <p:nvPr userDrawn="1"/>
        </p:nvGrpSpPr>
        <p:grpSpPr>
          <a:xfrm>
            <a:off x="-5708418" y="-2331000"/>
            <a:ext cx="11520000" cy="11520000"/>
            <a:chOff x="1929341" y="-1222636"/>
            <a:chExt cx="11520000" cy="11520000"/>
          </a:xfrm>
        </p:grpSpPr>
        <p:sp>
          <p:nvSpPr>
            <p:cNvPr id="12" name="Oval 11">
              <a:extLst>
                <a:ext uri="{FF2B5EF4-FFF2-40B4-BE49-F238E27FC236}">
                  <a16:creationId xmlns:a16="http://schemas.microsoft.com/office/drawing/2014/main" id="{F669BC57-4F3A-B549-A44D-C49D83FD3254}"/>
                </a:ext>
              </a:extLst>
            </p:cNvPr>
            <p:cNvSpPr>
              <a:spLocks noChangeAspect="1"/>
            </p:cNvSpPr>
            <p:nvPr userDrawn="1"/>
          </p:nvSpPr>
          <p:spPr>
            <a:xfrm>
              <a:off x="3369273" y="217364"/>
              <a:ext cx="8640000" cy="864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7" name="Oval 16">
              <a:extLst>
                <a:ext uri="{FF2B5EF4-FFF2-40B4-BE49-F238E27FC236}">
                  <a16:creationId xmlns:a16="http://schemas.microsoft.com/office/drawing/2014/main" id="{BB0412B9-8F3D-5C46-9B99-2D3669505BE8}"/>
                </a:ext>
              </a:extLst>
            </p:cNvPr>
            <p:cNvSpPr>
              <a:spLocks noChangeAspect="1"/>
            </p:cNvSpPr>
            <p:nvPr userDrawn="1"/>
          </p:nvSpPr>
          <p:spPr>
            <a:xfrm>
              <a:off x="3189273" y="37364"/>
              <a:ext cx="9000000" cy="900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8" name="Oval 17">
              <a:extLst>
                <a:ext uri="{FF2B5EF4-FFF2-40B4-BE49-F238E27FC236}">
                  <a16:creationId xmlns:a16="http://schemas.microsoft.com/office/drawing/2014/main" id="{D78FFE71-0D4B-D24B-9D6B-8D2BF7919FC2}"/>
                </a:ext>
              </a:extLst>
            </p:cNvPr>
            <p:cNvSpPr>
              <a:spLocks noChangeAspect="1"/>
            </p:cNvSpPr>
            <p:nvPr userDrawn="1"/>
          </p:nvSpPr>
          <p:spPr>
            <a:xfrm>
              <a:off x="3009273" y="-142636"/>
              <a:ext cx="9360000" cy="936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9" name="Oval 18">
              <a:extLst>
                <a:ext uri="{FF2B5EF4-FFF2-40B4-BE49-F238E27FC236}">
                  <a16:creationId xmlns:a16="http://schemas.microsoft.com/office/drawing/2014/main" id="{CCB36102-2514-DA46-A649-658BF09DDAED}"/>
                </a:ext>
              </a:extLst>
            </p:cNvPr>
            <p:cNvSpPr>
              <a:spLocks noChangeAspect="1"/>
            </p:cNvSpPr>
            <p:nvPr userDrawn="1"/>
          </p:nvSpPr>
          <p:spPr>
            <a:xfrm>
              <a:off x="2829273" y="-322636"/>
              <a:ext cx="9720000" cy="972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7C3B5142-C1CB-8645-ABA5-F57D1FD3F9C2}"/>
                </a:ext>
              </a:extLst>
            </p:cNvPr>
            <p:cNvSpPr>
              <a:spLocks noChangeAspect="1"/>
            </p:cNvSpPr>
            <p:nvPr userDrawn="1"/>
          </p:nvSpPr>
          <p:spPr>
            <a:xfrm>
              <a:off x="2649273" y="-502636"/>
              <a:ext cx="10080000" cy="1008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652D3C73-9C2D-B14C-9EE9-64B40BD7B8E7}"/>
                </a:ext>
              </a:extLst>
            </p:cNvPr>
            <p:cNvSpPr>
              <a:spLocks noChangeAspect="1"/>
            </p:cNvSpPr>
            <p:nvPr userDrawn="1"/>
          </p:nvSpPr>
          <p:spPr>
            <a:xfrm>
              <a:off x="2469273" y="-682636"/>
              <a:ext cx="10440000" cy="1044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B6198497-7388-9E4F-88C4-72124FCB2C30}"/>
                </a:ext>
              </a:extLst>
            </p:cNvPr>
            <p:cNvSpPr>
              <a:spLocks noChangeAspect="1"/>
            </p:cNvSpPr>
            <p:nvPr userDrawn="1"/>
          </p:nvSpPr>
          <p:spPr>
            <a:xfrm>
              <a:off x="2289273" y="-862636"/>
              <a:ext cx="10800000" cy="1080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BB7917AD-4E66-234E-B66E-4A317587B44E}"/>
                </a:ext>
              </a:extLst>
            </p:cNvPr>
            <p:cNvSpPr>
              <a:spLocks noChangeAspect="1"/>
            </p:cNvSpPr>
            <p:nvPr userDrawn="1"/>
          </p:nvSpPr>
          <p:spPr>
            <a:xfrm>
              <a:off x="2109273" y="-1042636"/>
              <a:ext cx="11160000" cy="1116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45B61287-167C-8547-85E9-C3242E3E39E7}"/>
                </a:ext>
              </a:extLst>
            </p:cNvPr>
            <p:cNvSpPr>
              <a:spLocks noChangeAspect="1"/>
            </p:cNvSpPr>
            <p:nvPr userDrawn="1"/>
          </p:nvSpPr>
          <p:spPr>
            <a:xfrm>
              <a:off x="1929341" y="-1222636"/>
              <a:ext cx="11520000" cy="1152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7" name="Picture 26">
            <a:extLst>
              <a:ext uri="{FF2B5EF4-FFF2-40B4-BE49-F238E27FC236}">
                <a16:creationId xmlns:a16="http://schemas.microsoft.com/office/drawing/2014/main" id="{25115581-936A-C648-B6E1-59C18A5FC8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371779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Teal">
    <p:bg>
      <p:bgPr>
        <a:solidFill>
          <a:schemeClr val="accent4">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603FA6-14C0-1A46-BACD-C909D1B3DDFD}"/>
              </a:ext>
            </a:extLst>
          </p:cNvPr>
          <p:cNvGrpSpPr/>
          <p:nvPr userDrawn="1"/>
        </p:nvGrpSpPr>
        <p:grpSpPr>
          <a:xfrm>
            <a:off x="-1849758" y="-531000"/>
            <a:ext cx="7920000" cy="7920000"/>
            <a:chOff x="-1849758" y="-531000"/>
            <a:chExt cx="7920000" cy="7920000"/>
          </a:xfrm>
        </p:grpSpPr>
        <p:sp>
          <p:nvSpPr>
            <p:cNvPr id="11" name="Oval 10">
              <a:extLst>
                <a:ext uri="{FF2B5EF4-FFF2-40B4-BE49-F238E27FC236}">
                  <a16:creationId xmlns:a16="http://schemas.microsoft.com/office/drawing/2014/main" id="{1A3D0C45-1149-D344-B2C7-A848056D4627}"/>
                </a:ext>
              </a:extLst>
            </p:cNvPr>
            <p:cNvSpPr>
              <a:spLocks noChangeAspect="1"/>
            </p:cNvSpPr>
            <p:nvPr/>
          </p:nvSpPr>
          <p:spPr>
            <a:xfrm>
              <a:off x="-1849758" y="-531000"/>
              <a:ext cx="7920000" cy="79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1B95CDA9-AF5A-6B46-B56B-F78B2EE32302}"/>
                </a:ext>
              </a:extLst>
            </p:cNvPr>
            <p:cNvSpPr>
              <a:spLocks noChangeAspect="1"/>
            </p:cNvSpPr>
            <p:nvPr/>
          </p:nvSpPr>
          <p:spPr>
            <a:xfrm>
              <a:off x="-1669758" y="-351000"/>
              <a:ext cx="7560000" cy="75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4B111109-F188-2A4E-86F8-014693C8955E}"/>
                </a:ext>
              </a:extLst>
            </p:cNvPr>
            <p:cNvSpPr>
              <a:spLocks noChangeAspect="1"/>
            </p:cNvSpPr>
            <p:nvPr/>
          </p:nvSpPr>
          <p:spPr>
            <a:xfrm>
              <a:off x="-1489758" y="-171000"/>
              <a:ext cx="7200000" cy="72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8FE391B6-3873-874F-9439-642B7CFBC799}"/>
                </a:ext>
              </a:extLst>
            </p:cNvPr>
            <p:cNvSpPr>
              <a:spLocks noChangeAspect="1"/>
            </p:cNvSpPr>
            <p:nvPr/>
          </p:nvSpPr>
          <p:spPr>
            <a:xfrm>
              <a:off x="-1309758" y="9000"/>
              <a:ext cx="6840000" cy="68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335241EA-17EC-7A45-8B34-A7A5F4BEC69B}"/>
                </a:ext>
              </a:extLst>
            </p:cNvPr>
            <p:cNvSpPr>
              <a:spLocks noChangeAspect="1"/>
            </p:cNvSpPr>
            <p:nvPr/>
          </p:nvSpPr>
          <p:spPr>
            <a:xfrm>
              <a:off x="-1129758" y="189000"/>
              <a:ext cx="6480000" cy="64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640AC6F5-B5E7-3342-B115-6FE2AC3A3638}"/>
                </a:ext>
              </a:extLst>
            </p:cNvPr>
            <p:cNvSpPr>
              <a:spLocks noChangeAspect="1"/>
            </p:cNvSpPr>
            <p:nvPr/>
          </p:nvSpPr>
          <p:spPr>
            <a:xfrm>
              <a:off x="-949758" y="369700"/>
              <a:ext cx="6120000" cy="61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928DF77E-307A-3D4E-9F3B-E751C4F9ACCC}"/>
                </a:ext>
              </a:extLst>
            </p:cNvPr>
            <p:cNvSpPr>
              <a:spLocks noChangeAspect="1"/>
            </p:cNvSpPr>
            <p:nvPr/>
          </p:nvSpPr>
          <p:spPr>
            <a:xfrm>
              <a:off x="-769758" y="549000"/>
              <a:ext cx="5760000" cy="57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77E576B1-36E9-8B4D-986F-47192BEB3E4C}"/>
                </a:ext>
              </a:extLst>
            </p:cNvPr>
            <p:cNvSpPr>
              <a:spLocks noChangeAspect="1"/>
            </p:cNvSpPr>
            <p:nvPr/>
          </p:nvSpPr>
          <p:spPr>
            <a:xfrm>
              <a:off x="-589758" y="729000"/>
              <a:ext cx="5400000" cy="54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4C361674-4070-174E-BE4B-FC161ADF1116}"/>
                </a:ext>
              </a:extLst>
            </p:cNvPr>
            <p:cNvSpPr>
              <a:spLocks noChangeAspect="1"/>
            </p:cNvSpPr>
            <p:nvPr/>
          </p:nvSpPr>
          <p:spPr>
            <a:xfrm>
              <a:off x="-409758" y="909000"/>
              <a:ext cx="5040000" cy="50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23046156-C66B-B046-B320-B8AB6DEE972C}"/>
                </a:ext>
              </a:extLst>
            </p:cNvPr>
            <p:cNvSpPr>
              <a:spLocks noChangeAspect="1"/>
            </p:cNvSpPr>
            <p:nvPr/>
          </p:nvSpPr>
          <p:spPr>
            <a:xfrm>
              <a:off x="-229758" y="1089000"/>
              <a:ext cx="4680000" cy="46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a:extLst>
                <a:ext uri="{FF2B5EF4-FFF2-40B4-BE49-F238E27FC236}">
                  <a16:creationId xmlns:a16="http://schemas.microsoft.com/office/drawing/2014/main" id="{0D389E15-EAEC-AD4C-9C7D-5286CDF916BD}"/>
                </a:ext>
              </a:extLst>
            </p:cNvPr>
            <p:cNvSpPr>
              <a:spLocks noChangeAspect="1"/>
            </p:cNvSpPr>
            <p:nvPr/>
          </p:nvSpPr>
          <p:spPr>
            <a:xfrm>
              <a:off x="-49758" y="1269000"/>
              <a:ext cx="4320000" cy="43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503162D8-E258-3741-A45B-121BF9D65226}"/>
                </a:ext>
              </a:extLst>
            </p:cNvPr>
            <p:cNvSpPr>
              <a:spLocks noChangeAspect="1"/>
            </p:cNvSpPr>
            <p:nvPr/>
          </p:nvSpPr>
          <p:spPr>
            <a:xfrm>
              <a:off x="130242" y="1449000"/>
              <a:ext cx="3960000" cy="39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4480014F-0993-5246-B4C0-AE586DCE0198}"/>
                </a:ext>
              </a:extLst>
            </p:cNvPr>
            <p:cNvSpPr>
              <a:spLocks noChangeAspect="1"/>
            </p:cNvSpPr>
            <p:nvPr/>
          </p:nvSpPr>
          <p:spPr>
            <a:xfrm>
              <a:off x="310242" y="1629000"/>
              <a:ext cx="3600000" cy="36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0A8D4477-000B-E248-907D-D14EA73455C4}"/>
                </a:ext>
              </a:extLst>
            </p:cNvPr>
            <p:cNvSpPr>
              <a:spLocks noChangeAspect="1"/>
            </p:cNvSpPr>
            <p:nvPr/>
          </p:nvSpPr>
          <p:spPr>
            <a:xfrm>
              <a:off x="490242" y="1809000"/>
              <a:ext cx="3240000" cy="32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3DA8A5ED-690C-4A46-805D-D385652A6CAA}"/>
                </a:ext>
              </a:extLst>
            </p:cNvPr>
            <p:cNvSpPr>
              <a:spLocks noChangeAspect="1"/>
            </p:cNvSpPr>
            <p:nvPr/>
          </p:nvSpPr>
          <p:spPr>
            <a:xfrm>
              <a:off x="670242" y="1989000"/>
              <a:ext cx="2880000" cy="28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2BDAEC05-E7AD-AD44-987D-1C5C3B0B526A}"/>
                </a:ext>
              </a:extLst>
            </p:cNvPr>
            <p:cNvSpPr>
              <a:spLocks noChangeAspect="1"/>
            </p:cNvSpPr>
            <p:nvPr/>
          </p:nvSpPr>
          <p:spPr>
            <a:xfrm>
              <a:off x="850242" y="2169000"/>
              <a:ext cx="2520000" cy="25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F92ABB84-5F61-3C4B-B4FE-6C09FE718FD9}"/>
                </a:ext>
              </a:extLst>
            </p:cNvPr>
            <p:cNvSpPr>
              <a:spLocks noChangeAspect="1"/>
            </p:cNvSpPr>
            <p:nvPr/>
          </p:nvSpPr>
          <p:spPr>
            <a:xfrm>
              <a:off x="1030242" y="2349000"/>
              <a:ext cx="2160000" cy="21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CE608FBB-6977-3148-90C0-8AC9232790C0}"/>
                </a:ext>
              </a:extLst>
            </p:cNvPr>
            <p:cNvSpPr>
              <a:spLocks noChangeAspect="1"/>
            </p:cNvSpPr>
            <p:nvPr/>
          </p:nvSpPr>
          <p:spPr>
            <a:xfrm>
              <a:off x="1210242" y="2529000"/>
              <a:ext cx="1800000" cy="18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59400907-50BD-0646-8F71-28A24DC18D6E}"/>
                </a:ext>
              </a:extLst>
            </p:cNvPr>
            <p:cNvSpPr>
              <a:spLocks noChangeAspect="1"/>
            </p:cNvSpPr>
            <p:nvPr/>
          </p:nvSpPr>
          <p:spPr>
            <a:xfrm>
              <a:off x="1390242" y="2709000"/>
              <a:ext cx="1440000" cy="14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5006103B-B390-6E4C-ABD9-6BE189859CAA}"/>
                </a:ext>
              </a:extLst>
            </p:cNvPr>
            <p:cNvSpPr>
              <a:spLocks noChangeAspect="1"/>
            </p:cNvSpPr>
            <p:nvPr/>
          </p:nvSpPr>
          <p:spPr>
            <a:xfrm>
              <a:off x="1570242" y="2889000"/>
              <a:ext cx="1080000" cy="10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FEA065E7-27EF-D64E-9AE1-DCD589B35D3E}"/>
                </a:ext>
              </a:extLst>
            </p:cNvPr>
            <p:cNvSpPr>
              <a:spLocks noChangeAspect="1"/>
            </p:cNvSpPr>
            <p:nvPr/>
          </p:nvSpPr>
          <p:spPr>
            <a:xfrm>
              <a:off x="1750242" y="3069000"/>
              <a:ext cx="720000" cy="7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AFC918B7-48CF-B749-9575-26A3674F6E86}"/>
                </a:ext>
              </a:extLst>
            </p:cNvPr>
            <p:cNvSpPr>
              <a:spLocks noChangeAspect="1"/>
            </p:cNvSpPr>
            <p:nvPr/>
          </p:nvSpPr>
          <p:spPr>
            <a:xfrm>
              <a:off x="1930242" y="3249000"/>
              <a:ext cx="360000" cy="3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Date Placeholder 4">
            <a:extLst>
              <a:ext uri="{FF2B5EF4-FFF2-40B4-BE49-F238E27FC236}">
                <a16:creationId xmlns:a16="http://schemas.microsoft.com/office/drawing/2014/main" id="{71059857-96A7-8745-BD9B-D72CB8F81102}"/>
              </a:ext>
            </a:extLst>
          </p:cNvPr>
          <p:cNvSpPr>
            <a:spLocks noGrp="1"/>
          </p:cNvSpPr>
          <p:nvPr userDrawn="1">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userDrawn="1">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userDrawn="1">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pic>
        <p:nvPicPr>
          <p:cNvPr id="40" name="Picture 39">
            <a:extLst>
              <a:ext uri="{FF2B5EF4-FFF2-40B4-BE49-F238E27FC236}">
                <a16:creationId xmlns:a16="http://schemas.microsoft.com/office/drawing/2014/main" id="{75312ED3-E5AF-C246-B96F-03F5E44437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32" name="TextBox 31">
            <a:extLst>
              <a:ext uri="{FF2B5EF4-FFF2-40B4-BE49-F238E27FC236}">
                <a16:creationId xmlns:a16="http://schemas.microsoft.com/office/drawing/2014/main" id="{16C85791-E9E3-0542-BCFE-D8C2C55F853E}"/>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dirty="0">
                <a:solidFill>
                  <a:schemeClr val="bg1"/>
                </a:solidFill>
                <a:latin typeface="Calibri" panose="020F0502020204030204" pitchFamily="34" charset="0"/>
                <a:cs typeface="Calibri" panose="020F0502020204030204" pitchFamily="34" charset="0"/>
              </a:rPr>
              <a:t>entelect</a:t>
            </a:r>
          </a:p>
        </p:txBody>
      </p:sp>
      <p:cxnSp>
        <p:nvCxnSpPr>
          <p:cNvPr id="38" name="Straight Connector 37">
            <a:extLst>
              <a:ext uri="{FF2B5EF4-FFF2-40B4-BE49-F238E27FC236}">
                <a16:creationId xmlns:a16="http://schemas.microsoft.com/office/drawing/2014/main" id="{01AC0951-44C2-2C44-92C5-336ABA01447C}"/>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030C501-42C9-D94C-A8B5-6425779B5942}"/>
              </a:ext>
            </a:extLst>
          </p:cNvPr>
          <p:cNvSpPr txBox="1"/>
          <p:nvPr userDrawn="1"/>
        </p:nvSpPr>
        <p:spPr>
          <a:xfrm>
            <a:off x="912821" y="235333"/>
            <a:ext cx="1285929" cy="246221"/>
          </a:xfrm>
          <a:prstGeom prst="rect">
            <a:avLst/>
          </a:prstGeom>
          <a:noFill/>
        </p:spPr>
        <p:txBody>
          <a:bodyPr wrap="none" rtlCol="0">
            <a:spAutoFit/>
          </a:bodyPr>
          <a:lstStyle/>
          <a:p>
            <a:pPr algn="l"/>
            <a:r>
              <a:rPr lang="en-US" sz="1000" i="1" dirty="0">
                <a:solidFill>
                  <a:schemeClr val="bg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1104479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GREEN ">
    <p:bg>
      <p:bgPr>
        <a:solidFill>
          <a:srgbClr val="7E963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grpSp>
        <p:nvGrpSpPr>
          <p:cNvPr id="28" name="Group 27">
            <a:extLst>
              <a:ext uri="{FF2B5EF4-FFF2-40B4-BE49-F238E27FC236}">
                <a16:creationId xmlns:a16="http://schemas.microsoft.com/office/drawing/2014/main" id="{606EE23C-A6F0-3040-A0F9-1D38B0EB791A}"/>
              </a:ext>
            </a:extLst>
          </p:cNvPr>
          <p:cNvGrpSpPr/>
          <p:nvPr userDrawn="1"/>
        </p:nvGrpSpPr>
        <p:grpSpPr>
          <a:xfrm>
            <a:off x="280801" y="584462"/>
            <a:ext cx="5710258" cy="5710258"/>
            <a:chOff x="757878" y="1143000"/>
            <a:chExt cx="4572000" cy="4572000"/>
          </a:xfrm>
        </p:grpSpPr>
        <p:sp>
          <p:nvSpPr>
            <p:cNvPr id="31" name="Oval 30">
              <a:extLst>
                <a:ext uri="{FF2B5EF4-FFF2-40B4-BE49-F238E27FC236}">
                  <a16:creationId xmlns:a16="http://schemas.microsoft.com/office/drawing/2014/main" id="{D8DEEA2E-55F7-DC4B-B50C-FDBFC5B8AF29}"/>
                </a:ext>
              </a:extLst>
            </p:cNvPr>
            <p:cNvSpPr>
              <a:spLocks noChangeAspect="1"/>
            </p:cNvSpPr>
            <p:nvPr/>
          </p:nvSpPr>
          <p:spPr>
            <a:xfrm>
              <a:off x="757878" y="1143000"/>
              <a:ext cx="4572000" cy="457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8450628-6577-3146-9693-90982E1780AC}"/>
                </a:ext>
              </a:extLst>
            </p:cNvPr>
            <p:cNvSpPr>
              <a:spLocks noChangeAspect="1"/>
            </p:cNvSpPr>
            <p:nvPr/>
          </p:nvSpPr>
          <p:spPr>
            <a:xfrm>
              <a:off x="847878" y="1233000"/>
              <a:ext cx="4392000" cy="439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2AC19EB-2EAB-2442-BDEC-ECEC41E26A3A}"/>
                </a:ext>
              </a:extLst>
            </p:cNvPr>
            <p:cNvSpPr>
              <a:spLocks noChangeAspect="1"/>
            </p:cNvSpPr>
            <p:nvPr/>
          </p:nvSpPr>
          <p:spPr>
            <a:xfrm>
              <a:off x="937878" y="1323000"/>
              <a:ext cx="4212000" cy="421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F3235BB4-6AD4-5F41-8117-DA86084B13A5}"/>
                </a:ext>
              </a:extLst>
            </p:cNvPr>
            <p:cNvSpPr>
              <a:spLocks noChangeAspect="1"/>
            </p:cNvSpPr>
            <p:nvPr/>
          </p:nvSpPr>
          <p:spPr>
            <a:xfrm>
              <a:off x="1027878" y="1413000"/>
              <a:ext cx="4032000" cy="403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3A7D7A7C-6B72-E64B-A550-03269347706F}"/>
                </a:ext>
              </a:extLst>
            </p:cNvPr>
            <p:cNvSpPr>
              <a:spLocks noChangeAspect="1"/>
            </p:cNvSpPr>
            <p:nvPr/>
          </p:nvSpPr>
          <p:spPr>
            <a:xfrm>
              <a:off x="1117878" y="1503000"/>
              <a:ext cx="3852000" cy="385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CCCB9E45-0CE1-4E47-8A3E-9B2164E1D4CB}"/>
                </a:ext>
              </a:extLst>
            </p:cNvPr>
            <p:cNvSpPr>
              <a:spLocks noChangeAspect="1"/>
            </p:cNvSpPr>
            <p:nvPr/>
          </p:nvSpPr>
          <p:spPr>
            <a:xfrm>
              <a:off x="1207878" y="1593000"/>
              <a:ext cx="3672000" cy="367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E5799D53-2CFF-DB45-BF07-C03117611162}"/>
                </a:ext>
              </a:extLst>
            </p:cNvPr>
            <p:cNvSpPr>
              <a:spLocks noChangeAspect="1"/>
            </p:cNvSpPr>
            <p:nvPr/>
          </p:nvSpPr>
          <p:spPr>
            <a:xfrm>
              <a:off x="1297878" y="1683000"/>
              <a:ext cx="3492000" cy="349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l 37">
              <a:extLst>
                <a:ext uri="{FF2B5EF4-FFF2-40B4-BE49-F238E27FC236}">
                  <a16:creationId xmlns:a16="http://schemas.microsoft.com/office/drawing/2014/main" id="{2EEC6D76-2E3C-A84B-9DB5-D525BC76C9D0}"/>
                </a:ext>
              </a:extLst>
            </p:cNvPr>
            <p:cNvSpPr>
              <a:spLocks noChangeAspect="1"/>
            </p:cNvSpPr>
            <p:nvPr/>
          </p:nvSpPr>
          <p:spPr>
            <a:xfrm>
              <a:off x="1387878" y="1773000"/>
              <a:ext cx="3312000" cy="331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l 38">
              <a:extLst>
                <a:ext uri="{FF2B5EF4-FFF2-40B4-BE49-F238E27FC236}">
                  <a16:creationId xmlns:a16="http://schemas.microsoft.com/office/drawing/2014/main" id="{A42EAF7E-94A7-D541-9139-16D91DB9F93F}"/>
                </a:ext>
              </a:extLst>
            </p:cNvPr>
            <p:cNvSpPr>
              <a:spLocks noChangeAspect="1"/>
            </p:cNvSpPr>
            <p:nvPr/>
          </p:nvSpPr>
          <p:spPr>
            <a:xfrm>
              <a:off x="1477878" y="1863000"/>
              <a:ext cx="3132000" cy="313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9239551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SECTION HEADER MAGENTA">
    <p:bg>
      <p:bgPr>
        <a:solidFill>
          <a:schemeClr val="accent2">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2999F996-20A6-B047-8070-8305B881A25B}"/>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7E0FBDC7-E837-7E46-877A-990619FC862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220FD5-9129-254F-8B02-23FDEA97F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grpSp>
        <p:nvGrpSpPr>
          <p:cNvPr id="2" name="Group 1">
            <a:extLst>
              <a:ext uri="{FF2B5EF4-FFF2-40B4-BE49-F238E27FC236}">
                <a16:creationId xmlns:a16="http://schemas.microsoft.com/office/drawing/2014/main" id="{9387EC7E-E624-604D-887F-E5A16AA11D14}"/>
              </a:ext>
            </a:extLst>
          </p:cNvPr>
          <p:cNvGrpSpPr/>
          <p:nvPr userDrawn="1"/>
        </p:nvGrpSpPr>
        <p:grpSpPr>
          <a:xfrm>
            <a:off x="763739" y="1143000"/>
            <a:ext cx="4572000" cy="4572000"/>
            <a:chOff x="763739" y="1143000"/>
            <a:chExt cx="4572000" cy="4572000"/>
          </a:xfrm>
        </p:grpSpPr>
        <p:sp>
          <p:nvSpPr>
            <p:cNvPr id="18" name="Oval 17">
              <a:extLst>
                <a:ext uri="{FF2B5EF4-FFF2-40B4-BE49-F238E27FC236}">
                  <a16:creationId xmlns:a16="http://schemas.microsoft.com/office/drawing/2014/main" id="{144B190A-F214-314B-9A90-653EB9F0F293}"/>
                </a:ext>
              </a:extLst>
            </p:cNvPr>
            <p:cNvSpPr>
              <a:spLocks noChangeAspect="1"/>
            </p:cNvSpPr>
            <p:nvPr/>
          </p:nvSpPr>
          <p:spPr>
            <a:xfrm>
              <a:off x="763739" y="1143000"/>
              <a:ext cx="4572000" cy="457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6C80594E-384C-5E4D-86D4-14A06C96705C}"/>
                </a:ext>
              </a:extLst>
            </p:cNvPr>
            <p:cNvSpPr>
              <a:spLocks noChangeAspect="1"/>
            </p:cNvSpPr>
            <p:nvPr/>
          </p:nvSpPr>
          <p:spPr>
            <a:xfrm>
              <a:off x="853739" y="1233000"/>
              <a:ext cx="4392000" cy="439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08C9BB80-5D8E-114E-BAC3-76DD5A63428E}"/>
                </a:ext>
              </a:extLst>
            </p:cNvPr>
            <p:cNvSpPr>
              <a:spLocks noChangeAspect="1"/>
            </p:cNvSpPr>
            <p:nvPr/>
          </p:nvSpPr>
          <p:spPr>
            <a:xfrm>
              <a:off x="943739" y="1323000"/>
              <a:ext cx="4212000" cy="421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9C18677D-4E86-A346-8475-C6E98B3DBB81}"/>
                </a:ext>
              </a:extLst>
            </p:cNvPr>
            <p:cNvSpPr>
              <a:spLocks noChangeAspect="1"/>
            </p:cNvSpPr>
            <p:nvPr/>
          </p:nvSpPr>
          <p:spPr>
            <a:xfrm>
              <a:off x="1033739" y="1413000"/>
              <a:ext cx="4032000" cy="403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0629559C-01F5-E84B-A6BD-998344A23B57}"/>
                </a:ext>
              </a:extLst>
            </p:cNvPr>
            <p:cNvSpPr>
              <a:spLocks noChangeAspect="1"/>
            </p:cNvSpPr>
            <p:nvPr/>
          </p:nvSpPr>
          <p:spPr>
            <a:xfrm>
              <a:off x="1123739" y="1503000"/>
              <a:ext cx="3852000" cy="385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A6F87012-BDAA-F44C-BEFD-4142F481E03E}"/>
                </a:ext>
              </a:extLst>
            </p:cNvPr>
            <p:cNvSpPr>
              <a:spLocks noChangeAspect="1"/>
            </p:cNvSpPr>
            <p:nvPr/>
          </p:nvSpPr>
          <p:spPr>
            <a:xfrm>
              <a:off x="1213739" y="1593000"/>
              <a:ext cx="3672000" cy="367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B2E36D88-81E3-BE46-936D-33BE012046C4}"/>
                </a:ext>
              </a:extLst>
            </p:cNvPr>
            <p:cNvSpPr>
              <a:spLocks noChangeAspect="1"/>
            </p:cNvSpPr>
            <p:nvPr/>
          </p:nvSpPr>
          <p:spPr>
            <a:xfrm>
              <a:off x="1303739" y="1683000"/>
              <a:ext cx="3492000" cy="349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a:extLst>
                <a:ext uri="{FF2B5EF4-FFF2-40B4-BE49-F238E27FC236}">
                  <a16:creationId xmlns:a16="http://schemas.microsoft.com/office/drawing/2014/main" id="{D70AE2BF-2540-7E47-8590-0FCBB3704E04}"/>
                </a:ext>
              </a:extLst>
            </p:cNvPr>
            <p:cNvSpPr>
              <a:spLocks noChangeAspect="1"/>
            </p:cNvSpPr>
            <p:nvPr/>
          </p:nvSpPr>
          <p:spPr>
            <a:xfrm>
              <a:off x="1393739" y="1773000"/>
              <a:ext cx="3312000" cy="331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B16784-0CD3-E042-9F7C-DD99174A1EA8}"/>
                </a:ext>
              </a:extLst>
            </p:cNvPr>
            <p:cNvSpPr>
              <a:spLocks noChangeAspect="1"/>
            </p:cNvSpPr>
            <p:nvPr/>
          </p:nvSpPr>
          <p:spPr>
            <a:xfrm>
              <a:off x="1483739" y="1863000"/>
              <a:ext cx="3132000" cy="313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9" name="Picture 28">
            <a:extLst>
              <a:ext uri="{FF2B5EF4-FFF2-40B4-BE49-F238E27FC236}">
                <a16:creationId xmlns:a16="http://schemas.microsoft.com/office/drawing/2014/main" id="{70268060-9715-7547-8B18-2FEAA23952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891140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LIGHT BLUE">
    <p:bg>
      <p:bgPr>
        <a:solidFill>
          <a:schemeClr val="accent5">
            <a:lumMod val="7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FD925DD-10EC-BF4C-8F18-5A9FE034C44A}"/>
              </a:ext>
            </a:extLst>
          </p:cNvPr>
          <p:cNvGrpSpPr/>
          <p:nvPr userDrawn="1"/>
        </p:nvGrpSpPr>
        <p:grpSpPr>
          <a:xfrm>
            <a:off x="-1434387" y="-198710"/>
            <a:ext cx="7200000" cy="7200000"/>
            <a:chOff x="-1558566" y="-198710"/>
            <a:chExt cx="7200000" cy="7200000"/>
          </a:xfrm>
        </p:grpSpPr>
        <p:sp>
          <p:nvSpPr>
            <p:cNvPr id="29" name="Oval 28">
              <a:extLst>
                <a:ext uri="{FF2B5EF4-FFF2-40B4-BE49-F238E27FC236}">
                  <a16:creationId xmlns:a16="http://schemas.microsoft.com/office/drawing/2014/main" id="{6A2D5A09-D867-2F42-B41C-8DC42BDAB1B7}"/>
                </a:ext>
              </a:extLst>
            </p:cNvPr>
            <p:cNvSpPr>
              <a:spLocks noChangeAspect="1"/>
            </p:cNvSpPr>
            <p:nvPr/>
          </p:nvSpPr>
          <p:spPr>
            <a:xfrm>
              <a:off x="-1558566" y="-198710"/>
              <a:ext cx="7200000" cy="720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9CDF280A-165C-604C-AD84-6BA2BDAF9E59}"/>
                </a:ext>
              </a:extLst>
            </p:cNvPr>
            <p:cNvSpPr>
              <a:spLocks noChangeAspect="1"/>
            </p:cNvSpPr>
            <p:nvPr/>
          </p:nvSpPr>
          <p:spPr>
            <a:xfrm>
              <a:off x="-1468566" y="-108710"/>
              <a:ext cx="7020000" cy="70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AFEEC131-1A90-AD42-84AB-5826CA1FBA98}"/>
                </a:ext>
              </a:extLst>
            </p:cNvPr>
            <p:cNvSpPr>
              <a:spLocks noChangeAspect="1"/>
            </p:cNvSpPr>
            <p:nvPr/>
          </p:nvSpPr>
          <p:spPr>
            <a:xfrm>
              <a:off x="-1378566" y="-18710"/>
              <a:ext cx="6840000" cy="684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0151B853-B0CE-7C47-B036-CAA36C63AD04}"/>
                </a:ext>
              </a:extLst>
            </p:cNvPr>
            <p:cNvSpPr>
              <a:spLocks noChangeAspect="1"/>
            </p:cNvSpPr>
            <p:nvPr/>
          </p:nvSpPr>
          <p:spPr>
            <a:xfrm>
              <a:off x="-1288566" y="71290"/>
              <a:ext cx="6660000" cy="666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12244469-91EA-0E41-959D-046F7DEA4EBD}"/>
                </a:ext>
              </a:extLst>
            </p:cNvPr>
            <p:cNvSpPr>
              <a:spLocks noChangeAspect="1"/>
            </p:cNvSpPr>
            <p:nvPr/>
          </p:nvSpPr>
          <p:spPr>
            <a:xfrm>
              <a:off x="-1198566" y="161290"/>
              <a:ext cx="6480000" cy="648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A0CDF490-D4F3-FE4C-8C37-558DF69B7083}"/>
                </a:ext>
              </a:extLst>
            </p:cNvPr>
            <p:cNvSpPr>
              <a:spLocks noChangeAspect="1"/>
            </p:cNvSpPr>
            <p:nvPr/>
          </p:nvSpPr>
          <p:spPr>
            <a:xfrm>
              <a:off x="-1108566" y="251290"/>
              <a:ext cx="6300000" cy="630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D09FDB7A-1131-CA44-BACC-F0D9F012D37F}"/>
                </a:ext>
              </a:extLst>
            </p:cNvPr>
            <p:cNvSpPr>
              <a:spLocks noChangeAspect="1"/>
            </p:cNvSpPr>
            <p:nvPr/>
          </p:nvSpPr>
          <p:spPr>
            <a:xfrm>
              <a:off x="-1018566" y="341290"/>
              <a:ext cx="6120000" cy="61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98509EFA-B4A1-8A49-9706-97C56A5F1BAE}"/>
                </a:ext>
              </a:extLst>
            </p:cNvPr>
            <p:cNvSpPr>
              <a:spLocks noChangeAspect="1"/>
            </p:cNvSpPr>
            <p:nvPr/>
          </p:nvSpPr>
          <p:spPr>
            <a:xfrm>
              <a:off x="-928566" y="431290"/>
              <a:ext cx="5940000" cy="594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59578278-C861-E740-9406-1C8999B004C2}"/>
                </a:ext>
              </a:extLst>
            </p:cNvPr>
            <p:cNvSpPr>
              <a:spLocks noChangeAspect="1"/>
            </p:cNvSpPr>
            <p:nvPr/>
          </p:nvSpPr>
          <p:spPr>
            <a:xfrm>
              <a:off x="-838566" y="521290"/>
              <a:ext cx="5760000" cy="576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0D71C0F7-4F6D-5C48-AF65-88401893DF41}"/>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05D82E3D-DEC0-2C4E-BD22-6EB98CDA0D29}"/>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B13FEB-F0EC-A944-9D4B-173F487FA166}"/>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EB4BFDFB-3302-724B-A3B2-1D6AF7577D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40824244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 Blue">
    <p:bg>
      <p:bgPr>
        <a:solidFill>
          <a:schemeClr val="tx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pic>
        <p:nvPicPr>
          <p:cNvPr id="13" name="Picture 12">
            <a:extLst>
              <a:ext uri="{FF2B5EF4-FFF2-40B4-BE49-F238E27FC236}">
                <a16:creationId xmlns:a16="http://schemas.microsoft.com/office/drawing/2014/main" id="{44C2D3AE-0EBA-7347-A449-729AD598C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2" name="TextBox 11">
            <a:extLst>
              <a:ext uri="{FF2B5EF4-FFF2-40B4-BE49-F238E27FC236}">
                <a16:creationId xmlns:a16="http://schemas.microsoft.com/office/drawing/2014/main" id="{83D7A0C9-E21E-704C-B08F-6247CC4AE293}"/>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dirty="0">
                <a:solidFill>
                  <a:schemeClr val="bg1"/>
                </a:solidFill>
                <a:latin typeface="Calibri" panose="020F0502020204030204" pitchFamily="34" charset="0"/>
                <a:cs typeface="Calibri" panose="020F0502020204030204" pitchFamily="34" charset="0"/>
              </a:rPr>
              <a:t>entelect</a:t>
            </a:r>
          </a:p>
        </p:txBody>
      </p:sp>
      <p:cxnSp>
        <p:nvCxnSpPr>
          <p:cNvPr id="14" name="Straight Connector 13">
            <a:extLst>
              <a:ext uri="{FF2B5EF4-FFF2-40B4-BE49-F238E27FC236}">
                <a16:creationId xmlns:a16="http://schemas.microsoft.com/office/drawing/2014/main" id="{81B4E6F0-5FBC-7042-B8BC-7E344603A9A9}"/>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1C064-6F57-0C45-B046-BF69C70B0723}"/>
              </a:ext>
            </a:extLst>
          </p:cNvPr>
          <p:cNvSpPr txBox="1"/>
          <p:nvPr userDrawn="1"/>
        </p:nvSpPr>
        <p:spPr>
          <a:xfrm>
            <a:off x="912821" y="235333"/>
            <a:ext cx="1285929" cy="246221"/>
          </a:xfrm>
          <a:prstGeom prst="rect">
            <a:avLst/>
          </a:prstGeom>
          <a:noFill/>
        </p:spPr>
        <p:txBody>
          <a:bodyPr wrap="none" rtlCol="0">
            <a:spAutoFit/>
          </a:bodyPr>
          <a:lstStyle/>
          <a:p>
            <a:pPr algn="l"/>
            <a:r>
              <a:rPr lang="en-US" sz="1000" i="1" dirty="0">
                <a:solidFill>
                  <a:schemeClr val="bg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2338966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grpSp>
        <p:nvGrpSpPr>
          <p:cNvPr id="4" name="Group 3">
            <a:extLst>
              <a:ext uri="{FF2B5EF4-FFF2-40B4-BE49-F238E27FC236}">
                <a16:creationId xmlns:a16="http://schemas.microsoft.com/office/drawing/2014/main" id="{ACD4F711-28A5-D047-96EC-A38B184C9B88}"/>
              </a:ext>
            </a:extLst>
          </p:cNvPr>
          <p:cNvGrpSpPr/>
          <p:nvPr userDrawn="1"/>
        </p:nvGrpSpPr>
        <p:grpSpPr>
          <a:xfrm>
            <a:off x="774032" y="1102741"/>
            <a:ext cx="4680000" cy="4680000"/>
            <a:chOff x="774032" y="1102741"/>
            <a:chExt cx="4680000" cy="4680000"/>
          </a:xfrm>
        </p:grpSpPr>
        <p:sp>
          <p:nvSpPr>
            <p:cNvPr id="42" name="Oval 41">
              <a:extLst>
                <a:ext uri="{FF2B5EF4-FFF2-40B4-BE49-F238E27FC236}">
                  <a16:creationId xmlns:a16="http://schemas.microsoft.com/office/drawing/2014/main" id="{E57C48CB-1208-4345-92BD-012E5E2FF637}"/>
                </a:ext>
              </a:extLst>
            </p:cNvPr>
            <p:cNvSpPr>
              <a:spLocks noChangeAspect="1"/>
            </p:cNvSpPr>
            <p:nvPr/>
          </p:nvSpPr>
          <p:spPr>
            <a:xfrm>
              <a:off x="774032" y="1102741"/>
              <a:ext cx="4680000" cy="468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Oval 42">
              <a:extLst>
                <a:ext uri="{FF2B5EF4-FFF2-40B4-BE49-F238E27FC236}">
                  <a16:creationId xmlns:a16="http://schemas.microsoft.com/office/drawing/2014/main" id="{04785F13-AF58-C44C-A243-A7B693A50432}"/>
                </a:ext>
              </a:extLst>
            </p:cNvPr>
            <p:cNvSpPr>
              <a:spLocks noChangeAspect="1"/>
            </p:cNvSpPr>
            <p:nvPr/>
          </p:nvSpPr>
          <p:spPr>
            <a:xfrm>
              <a:off x="954032" y="1282741"/>
              <a:ext cx="4320000" cy="432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Oval 43">
              <a:extLst>
                <a:ext uri="{FF2B5EF4-FFF2-40B4-BE49-F238E27FC236}">
                  <a16:creationId xmlns:a16="http://schemas.microsoft.com/office/drawing/2014/main" id="{2E1BB1B9-209F-7640-990D-A7ACC7A02615}"/>
                </a:ext>
              </a:extLst>
            </p:cNvPr>
            <p:cNvSpPr>
              <a:spLocks noChangeAspect="1"/>
            </p:cNvSpPr>
            <p:nvPr/>
          </p:nvSpPr>
          <p:spPr>
            <a:xfrm>
              <a:off x="1134032" y="1462741"/>
              <a:ext cx="3960000" cy="396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Oval 44">
              <a:extLst>
                <a:ext uri="{FF2B5EF4-FFF2-40B4-BE49-F238E27FC236}">
                  <a16:creationId xmlns:a16="http://schemas.microsoft.com/office/drawing/2014/main" id="{BF1B244C-2480-DD4A-974E-820278BDBF6E}"/>
                </a:ext>
              </a:extLst>
            </p:cNvPr>
            <p:cNvSpPr>
              <a:spLocks noChangeAspect="1"/>
            </p:cNvSpPr>
            <p:nvPr/>
          </p:nvSpPr>
          <p:spPr>
            <a:xfrm>
              <a:off x="1314032" y="1642741"/>
              <a:ext cx="3600000" cy="360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FF27C9E1-E184-BD44-B187-FADC35B873B1}"/>
                </a:ext>
              </a:extLst>
            </p:cNvPr>
            <p:cNvSpPr>
              <a:spLocks noChangeAspect="1"/>
            </p:cNvSpPr>
            <p:nvPr/>
          </p:nvSpPr>
          <p:spPr>
            <a:xfrm>
              <a:off x="1494032" y="1822741"/>
              <a:ext cx="3240000" cy="324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46">
              <a:extLst>
                <a:ext uri="{FF2B5EF4-FFF2-40B4-BE49-F238E27FC236}">
                  <a16:creationId xmlns:a16="http://schemas.microsoft.com/office/drawing/2014/main" id="{943BC761-32F7-3240-864D-89364833A835}"/>
                </a:ext>
              </a:extLst>
            </p:cNvPr>
            <p:cNvSpPr>
              <a:spLocks noChangeAspect="1"/>
            </p:cNvSpPr>
            <p:nvPr/>
          </p:nvSpPr>
          <p:spPr>
            <a:xfrm>
              <a:off x="1674032" y="2002741"/>
              <a:ext cx="2880000" cy="288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Oval 47">
              <a:extLst>
                <a:ext uri="{FF2B5EF4-FFF2-40B4-BE49-F238E27FC236}">
                  <a16:creationId xmlns:a16="http://schemas.microsoft.com/office/drawing/2014/main" id="{63958860-CC09-104D-87F5-A7B3A8FF09F1}"/>
                </a:ext>
              </a:extLst>
            </p:cNvPr>
            <p:cNvSpPr>
              <a:spLocks noChangeAspect="1"/>
            </p:cNvSpPr>
            <p:nvPr/>
          </p:nvSpPr>
          <p:spPr>
            <a:xfrm>
              <a:off x="1854032" y="2182741"/>
              <a:ext cx="2520000" cy="252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a:extLst>
                <a:ext uri="{FF2B5EF4-FFF2-40B4-BE49-F238E27FC236}">
                  <a16:creationId xmlns:a16="http://schemas.microsoft.com/office/drawing/2014/main" id="{62F7574C-9998-834C-8359-75BD9B843A0C}"/>
                </a:ext>
              </a:extLst>
            </p:cNvPr>
            <p:cNvSpPr>
              <a:spLocks noChangeAspect="1"/>
            </p:cNvSpPr>
            <p:nvPr/>
          </p:nvSpPr>
          <p:spPr>
            <a:xfrm>
              <a:off x="2034032" y="2362741"/>
              <a:ext cx="2160000" cy="216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Oval 49">
              <a:extLst>
                <a:ext uri="{FF2B5EF4-FFF2-40B4-BE49-F238E27FC236}">
                  <a16:creationId xmlns:a16="http://schemas.microsoft.com/office/drawing/2014/main" id="{408575FC-CF6D-004D-83BC-E0558D770B43}"/>
                </a:ext>
              </a:extLst>
            </p:cNvPr>
            <p:cNvSpPr>
              <a:spLocks noChangeAspect="1"/>
            </p:cNvSpPr>
            <p:nvPr/>
          </p:nvSpPr>
          <p:spPr>
            <a:xfrm>
              <a:off x="2186432" y="2515141"/>
              <a:ext cx="0" cy="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Oval 50">
              <a:extLst>
                <a:ext uri="{FF2B5EF4-FFF2-40B4-BE49-F238E27FC236}">
                  <a16:creationId xmlns:a16="http://schemas.microsoft.com/office/drawing/2014/main" id="{31749404-A929-1E41-BD12-49C2133FA890}"/>
                </a:ext>
              </a:extLst>
            </p:cNvPr>
            <p:cNvSpPr>
              <a:spLocks noChangeAspect="1"/>
            </p:cNvSpPr>
            <p:nvPr/>
          </p:nvSpPr>
          <p:spPr>
            <a:xfrm>
              <a:off x="2214032" y="2542741"/>
              <a:ext cx="1800000" cy="180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1EA7C0DA-E61B-9946-928B-4C70E9D425C3}"/>
                </a:ext>
              </a:extLst>
            </p:cNvPr>
            <p:cNvSpPr>
              <a:spLocks noChangeAspect="1"/>
            </p:cNvSpPr>
            <p:nvPr/>
          </p:nvSpPr>
          <p:spPr>
            <a:xfrm>
              <a:off x="2394032" y="2722741"/>
              <a:ext cx="1440000" cy="144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F805EB58-6F6F-624B-B9C9-61D8086C1A5A}"/>
                </a:ext>
              </a:extLst>
            </p:cNvPr>
            <p:cNvSpPr>
              <a:spLocks noChangeAspect="1"/>
            </p:cNvSpPr>
            <p:nvPr/>
          </p:nvSpPr>
          <p:spPr>
            <a:xfrm>
              <a:off x="2574032" y="2902741"/>
              <a:ext cx="1080000" cy="108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63402B59-AC18-C746-911A-7EEA2F61DE83}"/>
                </a:ext>
              </a:extLst>
            </p:cNvPr>
            <p:cNvSpPr>
              <a:spLocks noChangeAspect="1"/>
            </p:cNvSpPr>
            <p:nvPr/>
          </p:nvSpPr>
          <p:spPr>
            <a:xfrm>
              <a:off x="2754032" y="3082741"/>
              <a:ext cx="720000" cy="72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8E49FCD-1BBD-544E-8E6D-8C3B86884338}"/>
                </a:ext>
              </a:extLst>
            </p:cNvPr>
            <p:cNvSpPr>
              <a:spLocks noChangeAspect="1"/>
            </p:cNvSpPr>
            <p:nvPr/>
          </p:nvSpPr>
          <p:spPr>
            <a:xfrm>
              <a:off x="2934032" y="3262741"/>
              <a:ext cx="360000" cy="36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837845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Grey">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userDrawn="1">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userDrawn="1">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userDrawn="1">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grpSp>
        <p:nvGrpSpPr>
          <p:cNvPr id="38" name="Group 37">
            <a:extLst>
              <a:ext uri="{FF2B5EF4-FFF2-40B4-BE49-F238E27FC236}">
                <a16:creationId xmlns:a16="http://schemas.microsoft.com/office/drawing/2014/main" id="{AACEB18F-B221-F941-B678-8EFBF14F72A8}"/>
              </a:ext>
            </a:extLst>
          </p:cNvPr>
          <p:cNvGrpSpPr/>
          <p:nvPr userDrawn="1"/>
        </p:nvGrpSpPr>
        <p:grpSpPr>
          <a:xfrm>
            <a:off x="3400340" y="733340"/>
            <a:ext cx="5391321" cy="5391321"/>
            <a:chOff x="1929341" y="-1222636"/>
            <a:chExt cx="11520000" cy="11520000"/>
          </a:xfrm>
        </p:grpSpPr>
        <p:sp>
          <p:nvSpPr>
            <p:cNvPr id="39" name="Oval 38">
              <a:extLst>
                <a:ext uri="{FF2B5EF4-FFF2-40B4-BE49-F238E27FC236}">
                  <a16:creationId xmlns:a16="http://schemas.microsoft.com/office/drawing/2014/main" id="{1AD80227-F2FA-E040-B7C0-AA924A22792A}"/>
                </a:ext>
              </a:extLst>
            </p:cNvPr>
            <p:cNvSpPr>
              <a:spLocks noChangeAspect="1"/>
            </p:cNvSpPr>
            <p:nvPr userDrawn="1"/>
          </p:nvSpPr>
          <p:spPr>
            <a:xfrm>
              <a:off x="3369273" y="217364"/>
              <a:ext cx="8640000" cy="86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40" name="Oval 39">
              <a:extLst>
                <a:ext uri="{FF2B5EF4-FFF2-40B4-BE49-F238E27FC236}">
                  <a16:creationId xmlns:a16="http://schemas.microsoft.com/office/drawing/2014/main" id="{30262221-BBC9-0246-91A2-2CC22A38A406}"/>
                </a:ext>
              </a:extLst>
            </p:cNvPr>
            <p:cNvSpPr>
              <a:spLocks noChangeAspect="1"/>
            </p:cNvSpPr>
            <p:nvPr userDrawn="1"/>
          </p:nvSpPr>
          <p:spPr>
            <a:xfrm>
              <a:off x="3189273" y="37364"/>
              <a:ext cx="9000000" cy="90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41" name="Oval 40">
              <a:extLst>
                <a:ext uri="{FF2B5EF4-FFF2-40B4-BE49-F238E27FC236}">
                  <a16:creationId xmlns:a16="http://schemas.microsoft.com/office/drawing/2014/main" id="{827156D2-7A6E-7344-81F0-33CD603EDC00}"/>
                </a:ext>
              </a:extLst>
            </p:cNvPr>
            <p:cNvSpPr>
              <a:spLocks noChangeAspect="1"/>
            </p:cNvSpPr>
            <p:nvPr userDrawn="1"/>
          </p:nvSpPr>
          <p:spPr>
            <a:xfrm>
              <a:off x="3009273" y="-142636"/>
              <a:ext cx="9360000" cy="93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42" name="Oval 41">
              <a:extLst>
                <a:ext uri="{FF2B5EF4-FFF2-40B4-BE49-F238E27FC236}">
                  <a16:creationId xmlns:a16="http://schemas.microsoft.com/office/drawing/2014/main" id="{288F06E2-EE40-4843-8F8C-D2A8C4870443}"/>
                </a:ext>
              </a:extLst>
            </p:cNvPr>
            <p:cNvSpPr>
              <a:spLocks noChangeAspect="1"/>
            </p:cNvSpPr>
            <p:nvPr userDrawn="1"/>
          </p:nvSpPr>
          <p:spPr>
            <a:xfrm>
              <a:off x="2829273" y="-322636"/>
              <a:ext cx="9720000" cy="97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Oval 42">
              <a:extLst>
                <a:ext uri="{FF2B5EF4-FFF2-40B4-BE49-F238E27FC236}">
                  <a16:creationId xmlns:a16="http://schemas.microsoft.com/office/drawing/2014/main" id="{4BF2E917-8E15-2344-8CFB-EA1083347823}"/>
                </a:ext>
              </a:extLst>
            </p:cNvPr>
            <p:cNvSpPr>
              <a:spLocks noChangeAspect="1"/>
            </p:cNvSpPr>
            <p:nvPr userDrawn="1"/>
          </p:nvSpPr>
          <p:spPr>
            <a:xfrm>
              <a:off x="2649273" y="-502636"/>
              <a:ext cx="10080000" cy="1008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Oval 43">
              <a:extLst>
                <a:ext uri="{FF2B5EF4-FFF2-40B4-BE49-F238E27FC236}">
                  <a16:creationId xmlns:a16="http://schemas.microsoft.com/office/drawing/2014/main" id="{665FB49B-CA82-3B4E-B223-9E9C72E7C241}"/>
                </a:ext>
              </a:extLst>
            </p:cNvPr>
            <p:cNvSpPr>
              <a:spLocks noChangeAspect="1"/>
            </p:cNvSpPr>
            <p:nvPr userDrawn="1"/>
          </p:nvSpPr>
          <p:spPr>
            <a:xfrm>
              <a:off x="2469273" y="-682636"/>
              <a:ext cx="10440000" cy="104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Oval 44">
              <a:extLst>
                <a:ext uri="{FF2B5EF4-FFF2-40B4-BE49-F238E27FC236}">
                  <a16:creationId xmlns:a16="http://schemas.microsoft.com/office/drawing/2014/main" id="{4C0BCB6C-6548-6A42-B7DB-749FFF9949C2}"/>
                </a:ext>
              </a:extLst>
            </p:cNvPr>
            <p:cNvSpPr>
              <a:spLocks noChangeAspect="1"/>
            </p:cNvSpPr>
            <p:nvPr userDrawn="1"/>
          </p:nvSpPr>
          <p:spPr>
            <a:xfrm>
              <a:off x="2289273" y="-862636"/>
              <a:ext cx="10800000" cy="108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E58F4914-525D-484C-9C7E-382CB02F374F}"/>
                </a:ext>
              </a:extLst>
            </p:cNvPr>
            <p:cNvSpPr>
              <a:spLocks noChangeAspect="1"/>
            </p:cNvSpPr>
            <p:nvPr userDrawn="1"/>
          </p:nvSpPr>
          <p:spPr>
            <a:xfrm>
              <a:off x="2109273" y="-1042636"/>
              <a:ext cx="11160000" cy="111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46">
              <a:extLst>
                <a:ext uri="{FF2B5EF4-FFF2-40B4-BE49-F238E27FC236}">
                  <a16:creationId xmlns:a16="http://schemas.microsoft.com/office/drawing/2014/main" id="{D2A9E0AB-4C3D-4840-840B-4EBDF9F556BC}"/>
                </a:ext>
              </a:extLst>
            </p:cNvPr>
            <p:cNvSpPr>
              <a:spLocks noChangeAspect="1"/>
            </p:cNvSpPr>
            <p:nvPr userDrawn="1"/>
          </p:nvSpPr>
          <p:spPr>
            <a:xfrm>
              <a:off x="1929341" y="-1222636"/>
              <a:ext cx="11520000" cy="115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1" name="Picture 20">
            <a:extLst>
              <a:ext uri="{FF2B5EF4-FFF2-40B4-BE49-F238E27FC236}">
                <a16:creationId xmlns:a16="http://schemas.microsoft.com/office/drawing/2014/main" id="{B0ABDDD7-BB99-C648-9477-82A3112BF3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9" name="TextBox 18">
            <a:extLst>
              <a:ext uri="{FF2B5EF4-FFF2-40B4-BE49-F238E27FC236}">
                <a16:creationId xmlns:a16="http://schemas.microsoft.com/office/drawing/2014/main" id="{1BDA8E95-894F-C649-BF70-C92B92392EF3}"/>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dirty="0">
                <a:solidFill>
                  <a:schemeClr val="tx1"/>
                </a:solidFill>
                <a:latin typeface="Calibri" panose="020F0502020204030204" pitchFamily="34" charset="0"/>
                <a:cs typeface="Calibri" panose="020F0502020204030204" pitchFamily="34" charset="0"/>
              </a:rPr>
              <a:t>entelect</a:t>
            </a:r>
          </a:p>
        </p:txBody>
      </p:sp>
      <p:cxnSp>
        <p:nvCxnSpPr>
          <p:cNvPr id="20" name="Straight Connector 19">
            <a:extLst>
              <a:ext uri="{FF2B5EF4-FFF2-40B4-BE49-F238E27FC236}">
                <a16:creationId xmlns:a16="http://schemas.microsoft.com/office/drawing/2014/main" id="{757EC2FF-3864-F942-BA01-BC5BA2F69E1F}"/>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82F68-5F15-724F-9916-BEDA4CE3131F}"/>
              </a:ext>
            </a:extLst>
          </p:cNvPr>
          <p:cNvSpPr txBox="1"/>
          <p:nvPr userDrawn="1"/>
        </p:nvSpPr>
        <p:spPr>
          <a:xfrm>
            <a:off x="912821" y="235333"/>
            <a:ext cx="1285929" cy="246221"/>
          </a:xfrm>
          <a:prstGeom prst="rect">
            <a:avLst/>
          </a:prstGeom>
          <a:noFill/>
        </p:spPr>
        <p:txBody>
          <a:bodyPr wrap="none" rtlCol="0">
            <a:spAutoFit/>
          </a:bodyPr>
          <a:lstStyle/>
          <a:p>
            <a:pPr algn="l"/>
            <a:r>
              <a:rPr lang="en-US" sz="1000" i="1" dirty="0">
                <a:solidFill>
                  <a:schemeClr val="tx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79830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 Teal">
    <p:bg>
      <p:bgPr>
        <a:solidFill>
          <a:srgbClr val="006C75"/>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C0AB7456-D4DA-7643-AB63-D9235B5DAA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2E75D4C5-FF08-664D-B49B-F0EACCF84B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9C8D8F-6845-4C45-9CEF-80D38775EB2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251ACCA-20B4-9342-B203-88CF431B4C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6715237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GREEN ">
    <p:bg>
      <p:bgPr>
        <a:solidFill>
          <a:srgbClr val="7E963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3242012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ster Magenta">
    <p:bg>
      <p:bgPr>
        <a:solidFill>
          <a:srgbClr val="74105D"/>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2999F996-20A6-B047-8070-8305B881A25B}"/>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7E0FBDC7-E837-7E46-877A-990619FC862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220FD5-9129-254F-8B02-23FDEA97F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3048986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 Light Blue">
    <p:bg>
      <p:bgPr>
        <a:solidFill>
          <a:schemeClr val="accent5">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6" name="TextBox 15">
            <a:extLst>
              <a:ext uri="{FF2B5EF4-FFF2-40B4-BE49-F238E27FC236}">
                <a16:creationId xmlns:a16="http://schemas.microsoft.com/office/drawing/2014/main" id="{68372463-9855-D04F-8ABF-F0EB190B59A7}"/>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dirty="0">
                <a:solidFill>
                  <a:schemeClr val="bg1"/>
                </a:solidFill>
                <a:latin typeface="Calibri" panose="020F0502020204030204" pitchFamily="34" charset="0"/>
                <a:cs typeface="Calibri" panose="020F0502020204030204" pitchFamily="34" charset="0"/>
              </a:rPr>
              <a:t>entelect</a:t>
            </a:r>
          </a:p>
        </p:txBody>
      </p:sp>
      <p:cxnSp>
        <p:nvCxnSpPr>
          <p:cNvPr id="17" name="Straight Connector 16">
            <a:extLst>
              <a:ext uri="{FF2B5EF4-FFF2-40B4-BE49-F238E27FC236}">
                <a16:creationId xmlns:a16="http://schemas.microsoft.com/office/drawing/2014/main" id="{FA41268A-696F-C243-9EC4-179035740DA4}"/>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15F1D1-0AB2-1D4C-9B48-901B89CD4189}"/>
              </a:ext>
            </a:extLst>
          </p:cNvPr>
          <p:cNvSpPr txBox="1"/>
          <p:nvPr userDrawn="1"/>
        </p:nvSpPr>
        <p:spPr>
          <a:xfrm>
            <a:off x="912821" y="235333"/>
            <a:ext cx="1285929" cy="246221"/>
          </a:xfrm>
          <a:prstGeom prst="rect">
            <a:avLst/>
          </a:prstGeom>
          <a:noFill/>
        </p:spPr>
        <p:txBody>
          <a:bodyPr wrap="none" rtlCol="0">
            <a:spAutoFit/>
          </a:bodyPr>
          <a:lstStyle/>
          <a:p>
            <a:pPr algn="l"/>
            <a:r>
              <a:rPr lang="en-US" sz="1000" i="1" dirty="0">
                <a:solidFill>
                  <a:schemeClr val="bg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33131351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dirty="0"/>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dirty="0"/>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1173592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ster - Grey">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20/02/2020</a:t>
            </a:fld>
            <a:endParaRPr lang="en-GB" dirty="0"/>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dirty="0"/>
          </a:p>
        </p:txBody>
      </p:sp>
      <p:pic>
        <p:nvPicPr>
          <p:cNvPr id="9" name="Picture 8">
            <a:extLst>
              <a:ext uri="{FF2B5EF4-FFF2-40B4-BE49-F238E27FC236}">
                <a16:creationId xmlns:a16="http://schemas.microsoft.com/office/drawing/2014/main" id="{82BA0E10-0711-B94B-949B-60BF74B8E4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0" name="TextBox 9">
            <a:extLst>
              <a:ext uri="{FF2B5EF4-FFF2-40B4-BE49-F238E27FC236}">
                <a16:creationId xmlns:a16="http://schemas.microsoft.com/office/drawing/2014/main" id="{F6DCD35B-BF81-774C-9BDA-66A1D84D56C9}"/>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dirty="0">
                <a:solidFill>
                  <a:schemeClr val="tx1"/>
                </a:solidFill>
                <a:latin typeface="Calibri" panose="020F0502020204030204" pitchFamily="34" charset="0"/>
                <a:cs typeface="Calibri" panose="020F0502020204030204" pitchFamily="34" charset="0"/>
              </a:rPr>
              <a:t>entelect</a:t>
            </a:r>
          </a:p>
        </p:txBody>
      </p:sp>
      <p:cxnSp>
        <p:nvCxnSpPr>
          <p:cNvPr id="11" name="Straight Connector 10">
            <a:extLst>
              <a:ext uri="{FF2B5EF4-FFF2-40B4-BE49-F238E27FC236}">
                <a16:creationId xmlns:a16="http://schemas.microsoft.com/office/drawing/2014/main" id="{0D89CF8F-2248-2947-A88A-1CEAC301D762}"/>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E49238-7B3D-0E46-B00D-E911AAAF82C3}"/>
              </a:ext>
            </a:extLst>
          </p:cNvPr>
          <p:cNvSpPr txBox="1"/>
          <p:nvPr userDrawn="1"/>
        </p:nvSpPr>
        <p:spPr>
          <a:xfrm>
            <a:off x="912821" y="235333"/>
            <a:ext cx="1285929" cy="246221"/>
          </a:xfrm>
          <a:prstGeom prst="rect">
            <a:avLst/>
          </a:prstGeom>
          <a:noFill/>
        </p:spPr>
        <p:txBody>
          <a:bodyPr wrap="none" rtlCol="0">
            <a:spAutoFit/>
          </a:bodyPr>
          <a:lstStyle/>
          <a:p>
            <a:pPr algn="l"/>
            <a:r>
              <a:rPr lang="en-US" sz="1000" i="1" dirty="0">
                <a:solidFill>
                  <a:schemeClr val="tx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106336563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amp; HALF">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351D-FA82-204C-9E66-33654131170B}"/>
              </a:ext>
            </a:extLst>
          </p:cNvPr>
          <p:cNvSpPr/>
          <p:nvPr userDrawn="1"/>
        </p:nvSpPr>
        <p:spPr>
          <a:xfrm>
            <a:off x="1"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20/02/2020</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1" name="TextBox 10">
            <a:extLst>
              <a:ext uri="{FF2B5EF4-FFF2-40B4-BE49-F238E27FC236}">
                <a16:creationId xmlns:a16="http://schemas.microsoft.com/office/drawing/2014/main" id="{1CD48BCF-EC26-914D-B0E2-922712398F1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dirty="0">
                <a:solidFill>
                  <a:schemeClr val="tx1"/>
                </a:solidFill>
                <a:latin typeface="Myriad Pro" panose="020B0503030403020204" pitchFamily="34" charset="0"/>
              </a:rPr>
              <a:t>entelect</a:t>
            </a:r>
          </a:p>
        </p:txBody>
      </p:sp>
      <p:cxnSp>
        <p:nvCxnSpPr>
          <p:cNvPr id="12" name="Straight Connector 11">
            <a:extLst>
              <a:ext uri="{FF2B5EF4-FFF2-40B4-BE49-F238E27FC236}">
                <a16:creationId xmlns:a16="http://schemas.microsoft.com/office/drawing/2014/main" id="{13FED864-086D-9A42-AF8F-ED168EFEABBA}"/>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54C07D-7FED-9548-B4EE-F8562F49F5EF}"/>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dirty="0">
                <a:solidFill>
                  <a:schemeClr val="tx1"/>
                </a:solidFill>
                <a:latin typeface="Myriad Pro Light" panose="020B0403030403020204" pitchFamily="34" charset="0"/>
              </a:rPr>
              <a:t>everything is possible</a:t>
            </a:r>
          </a:p>
        </p:txBody>
      </p:sp>
      <p:pic>
        <p:nvPicPr>
          <p:cNvPr id="20" name="Picture 19">
            <a:extLst>
              <a:ext uri="{FF2B5EF4-FFF2-40B4-BE49-F238E27FC236}">
                <a16:creationId xmlns:a16="http://schemas.microsoft.com/office/drawing/2014/main" id="{27FFB143-4EAD-BF4F-9290-44C6A21416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4"/>
          </a:xfrm>
          <a:prstGeom prst="rect">
            <a:avLst/>
          </a:prstGeom>
        </p:spPr>
      </p:pic>
    </p:spTree>
    <p:extLst>
      <p:ext uri="{BB962C8B-B14F-4D97-AF65-F5344CB8AC3E}">
        <p14:creationId xmlns:p14="http://schemas.microsoft.com/office/powerpoint/2010/main" val="3477393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1D1C2B-8444-6E40-9AAD-D4126BF38A3D}"/>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F2FCEDD-91E3-5F40-ADF8-E44494D30982}"/>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1884D034-8959-C444-9FA7-4D5502BB2759}"/>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yriad Pro Light" panose="020B0403030403020204" pitchFamily="34" charset="0"/>
              </a:defRPr>
            </a:lvl1pPr>
          </a:lstStyle>
          <a:p>
            <a:fld id="{D9BD28C9-DAB6-1349-ACE4-313CD6B12CE4}" type="datetimeFigureOut">
              <a:rPr lang="en-GB" smtClean="0"/>
              <a:pPr/>
              <a:t>20/02/2020</a:t>
            </a:fld>
            <a:endParaRPr lang="en-GB" dirty="0"/>
          </a:p>
        </p:txBody>
      </p:sp>
      <p:sp>
        <p:nvSpPr>
          <p:cNvPr id="5" name="Footer Placeholder 4">
            <a:extLst>
              <a:ext uri="{FF2B5EF4-FFF2-40B4-BE49-F238E27FC236}">
                <a16:creationId xmlns:a16="http://schemas.microsoft.com/office/drawing/2014/main" id="{CB390E27-E5B0-BD41-8424-472DEF4E7EDF}"/>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yriad Pro Light" panose="020B0403030403020204" pitchFamily="34" charset="0"/>
              </a:defRPr>
            </a:lvl1pPr>
          </a:lstStyle>
          <a:p>
            <a:endParaRPr lang="en-GB" dirty="0"/>
          </a:p>
        </p:txBody>
      </p:sp>
      <p:sp>
        <p:nvSpPr>
          <p:cNvPr id="6" name="Slide Number Placeholder 5">
            <a:extLst>
              <a:ext uri="{FF2B5EF4-FFF2-40B4-BE49-F238E27FC236}">
                <a16:creationId xmlns:a16="http://schemas.microsoft.com/office/drawing/2014/main" id="{4C3826B4-BBAE-C94D-86D1-1B71468481A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yriad Pro Light" panose="020B0403030403020204" pitchFamily="34" charset="0"/>
              </a:defRPr>
            </a:lvl1pPr>
          </a:lstStyle>
          <a:p>
            <a:fld id="{69466270-F640-BA4D-96BC-1A9DBD1AF2A4}" type="slidenum">
              <a:rPr lang="en-GB" smtClean="0"/>
              <a:pPr/>
              <a:t>‹#›</a:t>
            </a:fld>
            <a:endParaRPr lang="en-GB" dirty="0"/>
          </a:p>
        </p:txBody>
      </p:sp>
    </p:spTree>
    <p:extLst>
      <p:ext uri="{BB962C8B-B14F-4D97-AF65-F5344CB8AC3E}">
        <p14:creationId xmlns:p14="http://schemas.microsoft.com/office/powerpoint/2010/main" val="2136743911"/>
      </p:ext>
    </p:extLst>
  </p:cSld>
  <p:clrMap bg1="lt1" tx1="dk1" bg2="lt2" tx2="dk2" accent1="accent1" accent2="accent2" accent3="accent3" accent4="accent4" accent5="accent5" accent6="accent6" hlink="hlink" folHlink="folHlink"/>
  <p:sldLayoutIdLst>
    <p:sldLayoutId id="2147483719" r:id="rId1"/>
    <p:sldLayoutId id="2147483723" r:id="rId2"/>
    <p:sldLayoutId id="2147483761" r:id="rId3"/>
    <p:sldLayoutId id="2147483765" r:id="rId4"/>
    <p:sldLayoutId id="2147483762" r:id="rId5"/>
    <p:sldLayoutId id="2147483747" r:id="rId6"/>
    <p:sldLayoutId id="2147483764" r:id="rId7"/>
    <p:sldLayoutId id="2147483720" r:id="rId8"/>
    <p:sldLayoutId id="2147483766" r:id="rId9"/>
    <p:sldLayoutId id="2147483767" r:id="rId10"/>
    <p:sldLayoutId id="2147483754" r:id="rId11"/>
    <p:sldLayoutId id="2147483755" r:id="rId12"/>
    <p:sldLayoutId id="2147483768" r:id="rId13"/>
    <p:sldLayoutId id="2147483769" r:id="rId14"/>
    <p:sldLayoutId id="2147483756" r:id="rId15"/>
    <p:sldLayoutId id="2147483737" r:id="rId16"/>
    <p:sldLayoutId id="2147483760" r:id="rId17"/>
    <p:sldLayoutId id="2147483757" r:id="rId18"/>
    <p:sldLayoutId id="2147483758" r:id="rId19"/>
    <p:sldLayoutId id="2147483759" r:id="rId20"/>
    <p:sldLayoutId id="2147483743" r:id="rId21"/>
  </p:sldLayoutIdLst>
  <p:txStyles>
    <p:titleStyle>
      <a:lvl1pPr algn="l" defTabSz="914331"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p:titleStyle>
    <p:bodyStyle>
      <a:lvl1pPr marL="228583" indent="-228583" algn="l" defTabSz="914331"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685748" indent="-228583" algn="l" defTabSz="914331" rtl="0" eaLnBrk="1" latinLnBrk="0" hangingPunct="1">
        <a:lnSpc>
          <a:spcPct val="90000"/>
        </a:lnSpc>
        <a:spcBef>
          <a:spcPts val="500"/>
        </a:spcBef>
        <a:buFont typeface="Courier New" panose="02070309020205020404" pitchFamily="49" charset="0"/>
        <a:buChar char="o"/>
        <a:defRPr sz="2399" b="0" i="0" kern="1200">
          <a:solidFill>
            <a:schemeClr val="tx1"/>
          </a:solidFill>
          <a:latin typeface="Calibri Light" panose="020F0302020204030204" pitchFamily="34" charset="0"/>
          <a:ea typeface="+mn-ea"/>
          <a:cs typeface="Calibri Light" panose="020F0302020204030204" pitchFamily="34" charset="0"/>
        </a:defRPr>
      </a:lvl2pPr>
      <a:lvl3pPr marL="1142913" indent="-228583" algn="l" defTabSz="914331"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079" indent="-228583" algn="l" defTabSz="914331"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244" indent="-228583" algn="l" defTabSz="914331"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409"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5"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0"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05"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1" rtl="0" eaLnBrk="1" latinLnBrk="0" hangingPunct="1">
        <a:defRPr sz="1800" kern="1200">
          <a:solidFill>
            <a:schemeClr val="tx1"/>
          </a:solidFill>
          <a:latin typeface="+mn-lt"/>
          <a:ea typeface="+mn-ea"/>
          <a:cs typeface="+mn-cs"/>
        </a:defRPr>
      </a:lvl1pPr>
      <a:lvl2pPr marL="457165"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6" algn="l" defTabSz="914331" rtl="0" eaLnBrk="1" latinLnBrk="0" hangingPunct="1">
        <a:defRPr sz="1800" kern="1200">
          <a:solidFill>
            <a:schemeClr val="tx1"/>
          </a:solidFill>
          <a:latin typeface="+mn-lt"/>
          <a:ea typeface="+mn-ea"/>
          <a:cs typeface="+mn-cs"/>
        </a:defRPr>
      </a:lvl4pPr>
      <a:lvl5pPr marL="1828661" algn="l" defTabSz="914331" rtl="0" eaLnBrk="1" latinLnBrk="0" hangingPunct="1">
        <a:defRPr sz="1800" kern="1200">
          <a:solidFill>
            <a:schemeClr val="tx1"/>
          </a:solidFill>
          <a:latin typeface="+mn-lt"/>
          <a:ea typeface="+mn-ea"/>
          <a:cs typeface="+mn-cs"/>
        </a:defRPr>
      </a:lvl5pPr>
      <a:lvl6pPr marL="2285827" algn="l" defTabSz="914331" rtl="0" eaLnBrk="1" latinLnBrk="0" hangingPunct="1">
        <a:defRPr sz="1800" kern="1200">
          <a:solidFill>
            <a:schemeClr val="tx1"/>
          </a:solidFill>
          <a:latin typeface="+mn-lt"/>
          <a:ea typeface="+mn-ea"/>
          <a:cs typeface="+mn-cs"/>
        </a:defRPr>
      </a:lvl6pPr>
      <a:lvl7pPr marL="2742992" algn="l" defTabSz="914331" rtl="0" eaLnBrk="1" latinLnBrk="0" hangingPunct="1">
        <a:defRPr sz="1800" kern="1200">
          <a:solidFill>
            <a:schemeClr val="tx1"/>
          </a:solidFill>
          <a:latin typeface="+mn-lt"/>
          <a:ea typeface="+mn-ea"/>
          <a:cs typeface="+mn-cs"/>
        </a:defRPr>
      </a:lvl7pPr>
      <a:lvl8pPr marL="3200157" algn="l" defTabSz="914331" rtl="0" eaLnBrk="1" latinLnBrk="0" hangingPunct="1">
        <a:defRPr sz="1800" kern="1200">
          <a:solidFill>
            <a:schemeClr val="tx1"/>
          </a:solidFill>
          <a:latin typeface="+mn-lt"/>
          <a:ea typeface="+mn-ea"/>
          <a:cs typeface="+mn-cs"/>
        </a:defRPr>
      </a:lvl8pPr>
      <a:lvl9pPr marL="3657323" algn="l" defTabSz="9143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2.jp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4FB10D7-D834-8E41-BBED-7AA50B6C3D7C}"/>
              </a:ext>
            </a:extLst>
          </p:cNvPr>
          <p:cNvGrpSpPr/>
          <p:nvPr/>
        </p:nvGrpSpPr>
        <p:grpSpPr>
          <a:xfrm>
            <a:off x="5742345" y="1697050"/>
            <a:ext cx="707245" cy="769424"/>
            <a:chOff x="3221597" y="2304335"/>
            <a:chExt cx="1588770" cy="1728450"/>
          </a:xfrm>
        </p:grpSpPr>
        <p:pic>
          <p:nvPicPr>
            <p:cNvPr id="4" name="Picture 3">
              <a:extLst>
                <a:ext uri="{FF2B5EF4-FFF2-40B4-BE49-F238E27FC236}">
                  <a16:creationId xmlns:a16="http://schemas.microsoft.com/office/drawing/2014/main" id="{72E73677-D857-F947-969B-0D925AF116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10191" y="2304335"/>
              <a:ext cx="1211580" cy="1304778"/>
            </a:xfrm>
            <a:prstGeom prst="rect">
              <a:avLst/>
            </a:prstGeom>
          </p:spPr>
        </p:pic>
        <p:pic>
          <p:nvPicPr>
            <p:cNvPr id="6" name="Picture 5">
              <a:extLst>
                <a:ext uri="{FF2B5EF4-FFF2-40B4-BE49-F238E27FC236}">
                  <a16:creationId xmlns:a16="http://schemas.microsoft.com/office/drawing/2014/main" id="{A8798B99-75D8-934E-9312-E2F0EB6059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21597" y="3609113"/>
              <a:ext cx="1588770" cy="423672"/>
            </a:xfrm>
            <a:prstGeom prst="rect">
              <a:avLst/>
            </a:prstGeom>
          </p:spPr>
        </p:pic>
      </p:grpSp>
      <p:grpSp>
        <p:nvGrpSpPr>
          <p:cNvPr id="8" name="Group 7">
            <a:extLst>
              <a:ext uri="{FF2B5EF4-FFF2-40B4-BE49-F238E27FC236}">
                <a16:creationId xmlns:a16="http://schemas.microsoft.com/office/drawing/2014/main" id="{4E3C749F-D061-2E4D-8C4A-7744359F44B5}"/>
              </a:ext>
            </a:extLst>
          </p:cNvPr>
          <p:cNvGrpSpPr/>
          <p:nvPr/>
        </p:nvGrpSpPr>
        <p:grpSpPr>
          <a:xfrm>
            <a:off x="3400340" y="733340"/>
            <a:ext cx="5391321" cy="5391321"/>
            <a:chOff x="1929341" y="-1222636"/>
            <a:chExt cx="11520000" cy="11520000"/>
          </a:xfrm>
        </p:grpSpPr>
        <p:sp>
          <p:nvSpPr>
            <p:cNvPr id="9" name="Oval 8">
              <a:extLst>
                <a:ext uri="{FF2B5EF4-FFF2-40B4-BE49-F238E27FC236}">
                  <a16:creationId xmlns:a16="http://schemas.microsoft.com/office/drawing/2014/main" id="{9E4BB1C0-5E73-C84B-83BB-65B896290AF6}"/>
                </a:ext>
              </a:extLst>
            </p:cNvPr>
            <p:cNvSpPr>
              <a:spLocks noChangeAspect="1"/>
            </p:cNvSpPr>
            <p:nvPr userDrawn="1"/>
          </p:nvSpPr>
          <p:spPr>
            <a:xfrm>
              <a:off x="3369273" y="217364"/>
              <a:ext cx="8640000" cy="864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1" name="Oval 10">
              <a:extLst>
                <a:ext uri="{FF2B5EF4-FFF2-40B4-BE49-F238E27FC236}">
                  <a16:creationId xmlns:a16="http://schemas.microsoft.com/office/drawing/2014/main" id="{8100BFFA-8A45-DC44-91B7-E5C800ABFA15}"/>
                </a:ext>
              </a:extLst>
            </p:cNvPr>
            <p:cNvSpPr>
              <a:spLocks noChangeAspect="1"/>
            </p:cNvSpPr>
            <p:nvPr userDrawn="1"/>
          </p:nvSpPr>
          <p:spPr>
            <a:xfrm>
              <a:off x="3189273" y="37364"/>
              <a:ext cx="9000000" cy="900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4" name="Oval 13">
              <a:extLst>
                <a:ext uri="{FF2B5EF4-FFF2-40B4-BE49-F238E27FC236}">
                  <a16:creationId xmlns:a16="http://schemas.microsoft.com/office/drawing/2014/main" id="{43667DF8-9EC0-1E4D-A131-439C9D4FC5F1}"/>
                </a:ext>
              </a:extLst>
            </p:cNvPr>
            <p:cNvSpPr>
              <a:spLocks noChangeAspect="1"/>
            </p:cNvSpPr>
            <p:nvPr userDrawn="1"/>
          </p:nvSpPr>
          <p:spPr>
            <a:xfrm>
              <a:off x="3009273" y="-142636"/>
              <a:ext cx="9360000" cy="936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5" name="Oval 14">
              <a:extLst>
                <a:ext uri="{FF2B5EF4-FFF2-40B4-BE49-F238E27FC236}">
                  <a16:creationId xmlns:a16="http://schemas.microsoft.com/office/drawing/2014/main" id="{3E3CFD95-93FD-A743-9980-5DD112C5500E}"/>
                </a:ext>
              </a:extLst>
            </p:cNvPr>
            <p:cNvSpPr>
              <a:spLocks noChangeAspect="1"/>
            </p:cNvSpPr>
            <p:nvPr userDrawn="1"/>
          </p:nvSpPr>
          <p:spPr>
            <a:xfrm>
              <a:off x="2829273" y="-322636"/>
              <a:ext cx="9720000" cy="972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894639D9-CDBB-9445-90EA-B3E9BE48F52B}"/>
                </a:ext>
              </a:extLst>
            </p:cNvPr>
            <p:cNvSpPr>
              <a:spLocks noChangeAspect="1"/>
            </p:cNvSpPr>
            <p:nvPr userDrawn="1"/>
          </p:nvSpPr>
          <p:spPr>
            <a:xfrm>
              <a:off x="2649273" y="-502636"/>
              <a:ext cx="10080000" cy="100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5E61EED6-5D8B-2940-9986-4B747E61653C}"/>
                </a:ext>
              </a:extLst>
            </p:cNvPr>
            <p:cNvSpPr>
              <a:spLocks noChangeAspect="1"/>
            </p:cNvSpPr>
            <p:nvPr userDrawn="1"/>
          </p:nvSpPr>
          <p:spPr>
            <a:xfrm>
              <a:off x="2469273" y="-682636"/>
              <a:ext cx="10440000" cy="1044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B84F6C92-1216-4640-AE80-4E44787E21FB}"/>
                </a:ext>
              </a:extLst>
            </p:cNvPr>
            <p:cNvSpPr>
              <a:spLocks noChangeAspect="1"/>
            </p:cNvSpPr>
            <p:nvPr userDrawn="1"/>
          </p:nvSpPr>
          <p:spPr>
            <a:xfrm>
              <a:off x="2289273" y="-862636"/>
              <a:ext cx="10800000" cy="1080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B3A1D8E0-CF47-FE42-8210-4DC5C7D31F0E}"/>
                </a:ext>
              </a:extLst>
            </p:cNvPr>
            <p:cNvSpPr>
              <a:spLocks noChangeAspect="1"/>
            </p:cNvSpPr>
            <p:nvPr userDrawn="1"/>
          </p:nvSpPr>
          <p:spPr>
            <a:xfrm>
              <a:off x="2109273" y="-1042636"/>
              <a:ext cx="11160000" cy="1116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72A4F22C-376D-5645-85FF-964236133608}"/>
                </a:ext>
              </a:extLst>
            </p:cNvPr>
            <p:cNvSpPr>
              <a:spLocks noChangeAspect="1"/>
            </p:cNvSpPr>
            <p:nvPr userDrawn="1"/>
          </p:nvSpPr>
          <p:spPr>
            <a:xfrm>
              <a:off x="1929341" y="-1222636"/>
              <a:ext cx="11520000" cy="1152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 name="TextBox 20">
            <a:extLst>
              <a:ext uri="{FF2B5EF4-FFF2-40B4-BE49-F238E27FC236}">
                <a16:creationId xmlns:a16="http://schemas.microsoft.com/office/drawing/2014/main" id="{AEB2601B-BD7D-D548-B27E-EAECAC146F35}"/>
              </a:ext>
            </a:extLst>
          </p:cNvPr>
          <p:cNvSpPr txBox="1"/>
          <p:nvPr/>
        </p:nvSpPr>
        <p:spPr>
          <a:xfrm>
            <a:off x="4177813" y="3006532"/>
            <a:ext cx="3836307" cy="1384995"/>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MACHINE LEARNING</a:t>
            </a:r>
          </a:p>
          <a:p>
            <a:pPr algn="ctr"/>
            <a:r>
              <a:rPr lang="en-US" sz="2800" b="1" dirty="0">
                <a:solidFill>
                  <a:schemeClr val="bg1"/>
                </a:solidFill>
                <a:latin typeface="Arial" panose="020B0604020202020204" pitchFamily="34" charset="0"/>
                <a:cs typeface="Arial" panose="020B0604020202020204" pitchFamily="34" charset="0"/>
              </a:rPr>
              <a:t>(OR DATA SCIENCE) </a:t>
            </a:r>
          </a:p>
          <a:p>
            <a:pPr algn="ctr"/>
            <a:r>
              <a:rPr lang="en-US" sz="2800" b="1" dirty="0">
                <a:solidFill>
                  <a:schemeClr val="bg1"/>
                </a:solidFill>
                <a:latin typeface="Arial" panose="020B0604020202020204" pitchFamily="34" charset="0"/>
                <a:cs typeface="Arial" panose="020B0604020202020204" pitchFamily="34" charset="0"/>
              </a:rPr>
              <a:t>IN PRODUCTION</a:t>
            </a:r>
          </a:p>
        </p:txBody>
      </p:sp>
    </p:spTree>
    <p:extLst>
      <p:ext uri="{BB962C8B-B14F-4D97-AF65-F5344CB8AC3E}">
        <p14:creationId xmlns:p14="http://schemas.microsoft.com/office/powerpoint/2010/main" val="270641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AB18-C9F9-F047-A15D-DE74E49E606B}"/>
              </a:ext>
            </a:extLst>
          </p:cNvPr>
          <p:cNvSpPr txBox="1"/>
          <p:nvPr/>
        </p:nvSpPr>
        <p:spPr>
          <a:xfrm>
            <a:off x="4445163" y="2890391"/>
            <a:ext cx="3301673" cy="1077218"/>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DATA SCIENCE</a:t>
            </a:r>
          </a:p>
          <a:p>
            <a:pPr algn="ctr"/>
            <a:r>
              <a:rPr lang="en-US" sz="3200" b="1" dirty="0">
                <a:latin typeface="Arial" panose="020B0604020202020204" pitchFamily="34" charset="0"/>
                <a:cs typeface="Arial" panose="020B0604020202020204" pitchFamily="34" charset="0"/>
              </a:rPr>
              <a:t>IN A NUTSHELL</a:t>
            </a:r>
          </a:p>
        </p:txBody>
      </p:sp>
    </p:spTree>
    <p:extLst>
      <p:ext uri="{BB962C8B-B14F-4D97-AF65-F5344CB8AC3E}">
        <p14:creationId xmlns:p14="http://schemas.microsoft.com/office/powerpoint/2010/main" val="347178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Google Shape;303;p32">
            <a:extLst>
              <a:ext uri="{FF2B5EF4-FFF2-40B4-BE49-F238E27FC236}">
                <a16:creationId xmlns:a16="http://schemas.microsoft.com/office/drawing/2014/main" id="{151CC6A5-7527-FA49-ACAA-85BA6FD6D626}"/>
              </a:ext>
            </a:extLst>
          </p:cNvPr>
          <p:cNvPicPr preferRelativeResize="0"/>
          <p:nvPr/>
        </p:nvPicPr>
        <p:blipFill>
          <a:blip r:embed="rId2">
            <a:alphaModFix/>
          </a:blip>
          <a:stretch>
            <a:fillRect/>
          </a:stretch>
        </p:blipFill>
        <p:spPr>
          <a:xfrm>
            <a:off x="488679" y="709449"/>
            <a:ext cx="11214642" cy="5439102"/>
          </a:xfrm>
          <a:prstGeom prst="rect">
            <a:avLst/>
          </a:prstGeom>
          <a:noFill/>
          <a:ln>
            <a:noFill/>
          </a:ln>
        </p:spPr>
      </p:pic>
    </p:spTree>
    <p:extLst>
      <p:ext uri="{BB962C8B-B14F-4D97-AF65-F5344CB8AC3E}">
        <p14:creationId xmlns:p14="http://schemas.microsoft.com/office/powerpoint/2010/main" val="2955796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69444" y="1659285"/>
            <a:ext cx="11546485" cy="4278094"/>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Getting the problem to be solved</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b="1" dirty="0">
                <a:solidFill>
                  <a:srgbClr val="A5C249"/>
                </a:solidFill>
                <a:latin typeface="Calibri" panose="020F0502020204030204" pitchFamily="34" charset="0"/>
                <a:cs typeface="Calibri" panose="020F0502020204030204" pitchFamily="34" charset="0"/>
              </a:rPr>
              <a:t>Defining hypotheses and tests to those hypotheses</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Agree with the client about the proposed roadmap </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Getting data (After asking many questions...)</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Create meaningful features from the problem</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Train some models and test the hypothesis above mentioned</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Producing understandable metrics to decide on a data-model choice</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Making that ML model solving a real-word problem is part of Data Science</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b="1" dirty="0">
                <a:solidFill>
                  <a:srgbClr val="A5C249"/>
                </a:solidFill>
                <a:latin typeface="Calibri" panose="020F0502020204030204" pitchFamily="34" charset="0"/>
                <a:cs typeface="Calibri" panose="020F0502020204030204" pitchFamily="34" charset="0"/>
              </a:rPr>
              <a:t>Creating a data-driven software</a:t>
            </a:r>
          </a:p>
        </p:txBody>
      </p:sp>
      <p:cxnSp>
        <p:nvCxnSpPr>
          <p:cNvPr id="5" name="Google Shape;127;p20">
            <a:extLst>
              <a:ext uri="{FF2B5EF4-FFF2-40B4-BE49-F238E27FC236}">
                <a16:creationId xmlns:a16="http://schemas.microsoft.com/office/drawing/2014/main" id="{8D9A0B05-265A-044D-BA09-484C5D8EBB42}"/>
              </a:ext>
            </a:extLst>
          </p:cNvPr>
          <p:cNvCxnSpPr>
            <a:cxnSpLocks/>
          </p:cNvCxnSpPr>
          <p:nvPr/>
        </p:nvCxnSpPr>
        <p:spPr>
          <a:xfrm>
            <a:off x="3464560" y="5760723"/>
            <a:ext cx="862526" cy="207819"/>
          </a:xfrm>
          <a:prstGeom prst="curvedConnector3">
            <a:avLst>
              <a:gd name="adj1" fmla="val 50000"/>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6" name="TextBox 5">
            <a:extLst>
              <a:ext uri="{FF2B5EF4-FFF2-40B4-BE49-F238E27FC236}">
                <a16:creationId xmlns:a16="http://schemas.microsoft.com/office/drawing/2014/main" id="{C96D1FB5-1019-1D45-9BC8-BC4C1B9CCE70}"/>
              </a:ext>
            </a:extLst>
          </p:cNvPr>
          <p:cNvSpPr txBox="1"/>
          <p:nvPr/>
        </p:nvSpPr>
        <p:spPr>
          <a:xfrm>
            <a:off x="4327086" y="5685021"/>
            <a:ext cx="2835714" cy="923330"/>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Will hopefully see this guy in production ;-)</a:t>
            </a:r>
          </a:p>
          <a:p>
            <a:pPr algn="ctr"/>
            <a:endParaRPr lang="en-US" b="1" dirty="0">
              <a:solidFill>
                <a:srgbClr val="9B157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1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41;p37">
            <a:extLst>
              <a:ext uri="{FF2B5EF4-FFF2-40B4-BE49-F238E27FC236}">
                <a16:creationId xmlns:a16="http://schemas.microsoft.com/office/drawing/2014/main" id="{4538D42F-167F-DF47-8B89-02815EE10D59}"/>
              </a:ext>
            </a:extLst>
          </p:cNvPr>
          <p:cNvPicPr preferRelativeResize="0"/>
          <p:nvPr/>
        </p:nvPicPr>
        <p:blipFill>
          <a:blip r:embed="rId2">
            <a:alphaModFix/>
          </a:blip>
          <a:stretch>
            <a:fillRect/>
          </a:stretch>
        </p:blipFill>
        <p:spPr>
          <a:xfrm>
            <a:off x="227515" y="1624519"/>
            <a:ext cx="11736970" cy="4137282"/>
          </a:xfrm>
          <a:prstGeom prst="rect">
            <a:avLst/>
          </a:prstGeom>
          <a:noFill/>
          <a:ln>
            <a:noFill/>
          </a:ln>
        </p:spPr>
      </p:pic>
      <p:sp>
        <p:nvSpPr>
          <p:cNvPr id="5" name="TextBox 4">
            <a:extLst>
              <a:ext uri="{FF2B5EF4-FFF2-40B4-BE49-F238E27FC236}">
                <a16:creationId xmlns:a16="http://schemas.microsoft.com/office/drawing/2014/main" id="{AFAFE5DD-043B-B143-A3C3-1A34592D02BB}"/>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IN REALITY, ML IS IN THE MIDDLE OF A JUNGLE</a:t>
            </a:r>
          </a:p>
        </p:txBody>
      </p:sp>
      <p:cxnSp>
        <p:nvCxnSpPr>
          <p:cNvPr id="6" name="Straight Connector 5">
            <a:extLst>
              <a:ext uri="{FF2B5EF4-FFF2-40B4-BE49-F238E27FC236}">
                <a16:creationId xmlns:a16="http://schemas.microsoft.com/office/drawing/2014/main" id="{BEE7BC06-F996-6945-9420-1E63DA452DCE}"/>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179AFB0-AE0A-AC44-9E59-BE2EE2F67679}"/>
              </a:ext>
            </a:extLst>
          </p:cNvPr>
          <p:cNvSpPr/>
          <p:nvPr/>
        </p:nvSpPr>
        <p:spPr>
          <a:xfrm>
            <a:off x="4531074" y="5782121"/>
            <a:ext cx="7599966" cy="369332"/>
          </a:xfrm>
          <a:prstGeom prst="rect">
            <a:avLst/>
          </a:prstGeom>
        </p:spPr>
        <p:txBody>
          <a:bodyPr wrap="none">
            <a:spAutoFit/>
          </a:bodyPr>
          <a:lstStyle/>
          <a:p>
            <a:pPr lvl="0"/>
            <a:r>
              <a:rPr lang="en-GB" dirty="0">
                <a:highlight>
                  <a:srgbClr val="A5C249"/>
                </a:highlight>
                <a:latin typeface="Proxima Nova"/>
                <a:ea typeface="Proxima Nova"/>
                <a:cs typeface="Proxima Nova"/>
                <a:sym typeface="Proxima Nova"/>
              </a:rPr>
              <a:t>D. Sculley et al., Hidden Technical Debt in Machine Learning Systems, NIPS 2015</a:t>
            </a:r>
          </a:p>
        </p:txBody>
      </p:sp>
      <p:sp>
        <p:nvSpPr>
          <p:cNvPr id="8" name="Rectangle 7">
            <a:extLst>
              <a:ext uri="{FF2B5EF4-FFF2-40B4-BE49-F238E27FC236}">
                <a16:creationId xmlns:a16="http://schemas.microsoft.com/office/drawing/2014/main" id="{4C9B080A-7131-E345-810B-D94E2305E96C}"/>
              </a:ext>
            </a:extLst>
          </p:cNvPr>
          <p:cNvSpPr/>
          <p:nvPr/>
        </p:nvSpPr>
        <p:spPr>
          <a:xfrm>
            <a:off x="269444" y="1696720"/>
            <a:ext cx="355600" cy="355600"/>
          </a:xfrm>
          <a:prstGeom prst="rect">
            <a:avLst/>
          </a:prstGeom>
          <a:solidFill>
            <a:srgbClr val="9B157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53F5EEB-80E4-D34B-A410-284A97ADB0E5}"/>
              </a:ext>
            </a:extLst>
          </p:cNvPr>
          <p:cNvSpPr/>
          <p:nvPr/>
        </p:nvSpPr>
        <p:spPr>
          <a:xfrm>
            <a:off x="2214250" y="1696720"/>
            <a:ext cx="355600" cy="355600"/>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DDDA7DA-14EF-2F43-87E5-23FC8F0F4804}"/>
              </a:ext>
            </a:extLst>
          </p:cNvPr>
          <p:cNvSpPr txBox="1"/>
          <p:nvPr/>
        </p:nvSpPr>
        <p:spPr>
          <a:xfrm>
            <a:off x="625044" y="1685781"/>
            <a:ext cx="1369477" cy="369332"/>
          </a:xfrm>
          <a:prstGeom prst="rect">
            <a:avLst/>
          </a:prstGeom>
          <a:noFill/>
        </p:spPr>
        <p:txBody>
          <a:bodyPr wrap="none" rtlCol="0">
            <a:spAutoFit/>
          </a:bodyPr>
          <a:lstStyle/>
          <a:p>
            <a:pPr lvl="0"/>
            <a:r>
              <a:rPr lang="en-GB" dirty="0">
                <a:latin typeface="Proxima Nova"/>
                <a:ea typeface="Proxima Nova"/>
                <a:cs typeface="Proxima Nova"/>
                <a:sym typeface="Proxima Nova"/>
              </a:rPr>
              <a:t>Data Science</a:t>
            </a:r>
          </a:p>
        </p:txBody>
      </p:sp>
      <p:sp>
        <p:nvSpPr>
          <p:cNvPr id="11" name="TextBox 10">
            <a:extLst>
              <a:ext uri="{FF2B5EF4-FFF2-40B4-BE49-F238E27FC236}">
                <a16:creationId xmlns:a16="http://schemas.microsoft.com/office/drawing/2014/main" id="{46FE0205-BC7D-D549-AAB2-52F6E5366E1F}"/>
              </a:ext>
            </a:extLst>
          </p:cNvPr>
          <p:cNvSpPr txBox="1"/>
          <p:nvPr/>
        </p:nvSpPr>
        <p:spPr>
          <a:xfrm>
            <a:off x="2569850" y="1694860"/>
            <a:ext cx="2054280" cy="369332"/>
          </a:xfrm>
          <a:prstGeom prst="rect">
            <a:avLst/>
          </a:prstGeom>
          <a:noFill/>
        </p:spPr>
        <p:txBody>
          <a:bodyPr wrap="none" rtlCol="0">
            <a:spAutoFit/>
          </a:bodyPr>
          <a:lstStyle/>
          <a:p>
            <a:pPr lvl="0"/>
            <a:r>
              <a:rPr lang="en-GB" dirty="0">
                <a:latin typeface="Proxima Nova"/>
                <a:ea typeface="Proxima Nova"/>
                <a:cs typeface="Proxima Nova"/>
                <a:sym typeface="Proxima Nova"/>
              </a:rPr>
              <a:t>Operations (</a:t>
            </a:r>
            <a:r>
              <a:rPr lang="en-GB" dirty="0" err="1">
                <a:latin typeface="Proxima Nova"/>
                <a:ea typeface="Proxima Nova"/>
                <a:cs typeface="Proxima Nova"/>
                <a:sym typeface="Proxima Nova"/>
              </a:rPr>
              <a:t>MLOps</a:t>
            </a:r>
            <a:r>
              <a:rPr lang="en-GB" dirty="0">
                <a:latin typeface="Proxima Nova"/>
                <a:ea typeface="Proxima Nova"/>
                <a:cs typeface="Proxima Nova"/>
                <a:sym typeface="Proxima Nova"/>
              </a:rPr>
              <a:t>)</a:t>
            </a:r>
          </a:p>
        </p:txBody>
      </p:sp>
      <p:sp>
        <p:nvSpPr>
          <p:cNvPr id="12" name="Rectangle 11">
            <a:extLst>
              <a:ext uri="{FF2B5EF4-FFF2-40B4-BE49-F238E27FC236}">
                <a16:creationId xmlns:a16="http://schemas.microsoft.com/office/drawing/2014/main" id="{3755719F-2872-C841-8654-8CDA7DF2C062}"/>
              </a:ext>
            </a:extLst>
          </p:cNvPr>
          <p:cNvSpPr/>
          <p:nvPr/>
        </p:nvSpPr>
        <p:spPr>
          <a:xfrm>
            <a:off x="1458164" y="2407920"/>
            <a:ext cx="355600" cy="355600"/>
          </a:xfrm>
          <a:prstGeom prst="rect">
            <a:avLst/>
          </a:prstGeom>
          <a:solidFill>
            <a:srgbClr val="9B157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CE3205A-E020-E241-A912-1DEF66CD524C}"/>
              </a:ext>
            </a:extLst>
          </p:cNvPr>
          <p:cNvSpPr/>
          <p:nvPr/>
        </p:nvSpPr>
        <p:spPr>
          <a:xfrm>
            <a:off x="5644084" y="4104640"/>
            <a:ext cx="355600" cy="355600"/>
          </a:xfrm>
          <a:prstGeom prst="rect">
            <a:avLst/>
          </a:prstGeom>
          <a:solidFill>
            <a:srgbClr val="9B157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D68FF6A-A032-A34E-8AEF-EEDCFD126A9D}"/>
              </a:ext>
            </a:extLst>
          </p:cNvPr>
          <p:cNvSpPr/>
          <p:nvPr/>
        </p:nvSpPr>
        <p:spPr>
          <a:xfrm>
            <a:off x="6223204" y="2306320"/>
            <a:ext cx="355600" cy="355600"/>
          </a:xfrm>
          <a:prstGeom prst="rect">
            <a:avLst/>
          </a:prstGeom>
          <a:solidFill>
            <a:srgbClr val="9B157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6F306C-6DF0-3D4D-B28C-DF76A99E988E}"/>
              </a:ext>
            </a:extLst>
          </p:cNvPr>
          <p:cNvSpPr/>
          <p:nvPr/>
        </p:nvSpPr>
        <p:spPr>
          <a:xfrm>
            <a:off x="7858964" y="1991360"/>
            <a:ext cx="355600" cy="355600"/>
          </a:xfrm>
          <a:prstGeom prst="rect">
            <a:avLst/>
          </a:prstGeom>
          <a:solidFill>
            <a:srgbClr val="9B157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6853BC6-3546-9E47-A40D-17E1E18FBE17}"/>
              </a:ext>
            </a:extLst>
          </p:cNvPr>
          <p:cNvSpPr/>
          <p:nvPr/>
        </p:nvSpPr>
        <p:spPr>
          <a:xfrm>
            <a:off x="9362644" y="2184400"/>
            <a:ext cx="355600" cy="355600"/>
          </a:xfrm>
          <a:prstGeom prst="rect">
            <a:avLst/>
          </a:prstGeom>
          <a:solidFill>
            <a:srgbClr val="9B157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2E7DD95-CE70-284A-9286-DA5ACABD85BB}"/>
              </a:ext>
            </a:extLst>
          </p:cNvPr>
          <p:cNvSpPr/>
          <p:nvPr/>
        </p:nvSpPr>
        <p:spPr>
          <a:xfrm>
            <a:off x="3027050" y="2580640"/>
            <a:ext cx="355600" cy="355600"/>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F159069-312E-304A-A05B-1F8841CD4C89}"/>
              </a:ext>
            </a:extLst>
          </p:cNvPr>
          <p:cNvSpPr/>
          <p:nvPr/>
        </p:nvSpPr>
        <p:spPr>
          <a:xfrm>
            <a:off x="4805050" y="2204720"/>
            <a:ext cx="355600" cy="355600"/>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A5B8656-E66A-1645-BA67-CF7448EE9B6E}"/>
              </a:ext>
            </a:extLst>
          </p:cNvPr>
          <p:cNvSpPr/>
          <p:nvPr/>
        </p:nvSpPr>
        <p:spPr>
          <a:xfrm>
            <a:off x="3138810" y="3972560"/>
            <a:ext cx="355600" cy="355600"/>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22C1C34-B234-BF42-B38A-257FADA9EE84}"/>
              </a:ext>
            </a:extLst>
          </p:cNvPr>
          <p:cNvSpPr/>
          <p:nvPr/>
        </p:nvSpPr>
        <p:spPr>
          <a:xfrm>
            <a:off x="5577210" y="3586480"/>
            <a:ext cx="355600" cy="355600"/>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32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AB18-C9F9-F047-A15D-DE74E49E606B}"/>
              </a:ext>
            </a:extLst>
          </p:cNvPr>
          <p:cNvSpPr txBox="1"/>
          <p:nvPr/>
        </p:nvSpPr>
        <p:spPr>
          <a:xfrm>
            <a:off x="4002029" y="2644170"/>
            <a:ext cx="4187941" cy="1569660"/>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LET’S PUT ALL</a:t>
            </a:r>
          </a:p>
          <a:p>
            <a:pPr algn="ctr"/>
            <a:r>
              <a:rPr lang="en-US" sz="3200" b="1" dirty="0">
                <a:latin typeface="Arial" panose="020B0604020202020204" pitchFamily="34" charset="0"/>
                <a:cs typeface="Arial" panose="020B0604020202020204" pitchFamily="34" charset="0"/>
              </a:rPr>
              <a:t>OF THIS TOGETHER</a:t>
            </a:r>
          </a:p>
          <a:p>
            <a:pPr algn="ctr"/>
            <a:r>
              <a:rPr lang="en-US" sz="3200" b="1" dirty="0">
                <a:latin typeface="Arial" panose="020B0604020202020204" pitchFamily="34" charset="0"/>
                <a:cs typeface="Arial" panose="020B0604020202020204" pitchFamily="34" charset="0"/>
              </a:rPr>
              <a:t>WITH A USE CASE</a:t>
            </a:r>
          </a:p>
        </p:txBody>
      </p:sp>
    </p:spTree>
    <p:extLst>
      <p:ext uri="{BB962C8B-B14F-4D97-AF65-F5344CB8AC3E}">
        <p14:creationId xmlns:p14="http://schemas.microsoft.com/office/powerpoint/2010/main" val="336178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USE CASE</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74039" y="1626086"/>
            <a:ext cx="11553053" cy="3293209"/>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The Client X wants to predict the occupancy of a room based on some sensors’ inputs</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The following values are monitored:</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Temperature, in Celsius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Relative Humidity, %</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Light, in Lux</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CO2, in ppm</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Humidity Ratio, Derived quantity from temperature and relative humidity, in </a:t>
            </a:r>
            <a:r>
              <a:rPr lang="en-US" sz="1600" dirty="0" err="1">
                <a:solidFill>
                  <a:schemeClr val="bg1"/>
                </a:solidFill>
                <a:latin typeface="Calibri Light" panose="020F0302020204030204" pitchFamily="34" charset="0"/>
                <a:cs typeface="Calibri Light" panose="020F0302020204030204" pitchFamily="34" charset="0"/>
              </a:rPr>
              <a:t>kgwater</a:t>
            </a:r>
            <a:r>
              <a:rPr lang="en-US" sz="1600" dirty="0">
                <a:solidFill>
                  <a:schemeClr val="bg1"/>
                </a:solidFill>
                <a:latin typeface="Calibri Light" panose="020F0302020204030204" pitchFamily="34" charset="0"/>
                <a:cs typeface="Calibri Light" panose="020F0302020204030204" pitchFamily="34" charset="0"/>
              </a:rPr>
              <a:t>-vapor/kg-air</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Occupancy, 0 or 1, 0 for not occupied, 1 for occupied status</a:t>
            </a:r>
          </a:p>
          <a:p>
            <a:pPr marL="742950" lvl="1" indent="-285750" algn="just">
              <a:buFont typeface="Courier New" panose="02070309020205020404" pitchFamily="49" charset="0"/>
              <a:buChar char="o"/>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On top of that, the date of each entry is also recorded in time year-month-day </a:t>
            </a:r>
            <a:r>
              <a:rPr lang="en-US" sz="1600" dirty="0" err="1">
                <a:solidFill>
                  <a:schemeClr val="bg1"/>
                </a:solidFill>
                <a:latin typeface="Calibri Light" panose="020F0302020204030204" pitchFamily="34" charset="0"/>
                <a:cs typeface="Calibri Light" panose="020F0302020204030204" pitchFamily="34" charset="0"/>
              </a:rPr>
              <a:t>hour:minute:second</a:t>
            </a:r>
            <a:r>
              <a:rPr lang="en-US" sz="1600" dirty="0">
                <a:solidFill>
                  <a:schemeClr val="bg1"/>
                </a:solidFill>
                <a:latin typeface="Calibri Light" panose="020F0302020204030204" pitchFamily="34" charset="0"/>
                <a:cs typeface="Calibri Light" panose="020F0302020204030204" pitchFamily="34" charset="0"/>
              </a:rPr>
              <a:t> </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Data from https://</a:t>
            </a:r>
            <a:r>
              <a:rPr lang="en-US" sz="1600" dirty="0" err="1">
                <a:solidFill>
                  <a:schemeClr val="bg1"/>
                </a:solidFill>
                <a:latin typeface="Calibri Light" panose="020F0302020204030204" pitchFamily="34" charset="0"/>
                <a:cs typeface="Calibri Light" panose="020F0302020204030204" pitchFamily="34" charset="0"/>
              </a:rPr>
              <a:t>archive.ics.uci.edu</a:t>
            </a:r>
            <a:r>
              <a:rPr lang="en-US" sz="1600" dirty="0">
                <a:solidFill>
                  <a:schemeClr val="bg1"/>
                </a:solidFill>
                <a:latin typeface="Calibri Light" panose="020F0302020204030204" pitchFamily="34" charset="0"/>
                <a:cs typeface="Calibri Light" panose="020F0302020204030204" pitchFamily="34" charset="0"/>
              </a:rPr>
              <a:t>/ml/datasets/</a:t>
            </a:r>
            <a:r>
              <a:rPr lang="en-US" sz="1600" dirty="0" err="1">
                <a:solidFill>
                  <a:schemeClr val="bg1"/>
                </a:solidFill>
                <a:latin typeface="Calibri Light" panose="020F0302020204030204" pitchFamily="34" charset="0"/>
                <a:cs typeface="Calibri Light" panose="020F0302020204030204" pitchFamily="34" charset="0"/>
              </a:rPr>
              <a:t>Occupancy+Detection</a:t>
            </a:r>
            <a:r>
              <a:rPr lang="en-US" sz="1600" dirty="0">
                <a:solidFill>
                  <a:schemeClr val="bg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0765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Google Shape;377;p40">
            <a:extLst>
              <a:ext uri="{FF2B5EF4-FFF2-40B4-BE49-F238E27FC236}">
                <a16:creationId xmlns:a16="http://schemas.microsoft.com/office/drawing/2014/main" id="{57CEB047-78C6-F64E-893A-01B73B8B0EDC}"/>
              </a:ext>
            </a:extLst>
          </p:cNvPr>
          <p:cNvPicPr preferRelativeResize="0"/>
          <p:nvPr/>
        </p:nvPicPr>
        <p:blipFill>
          <a:blip r:embed="rId2">
            <a:alphaModFix/>
          </a:blip>
          <a:stretch>
            <a:fillRect/>
          </a:stretch>
        </p:blipFill>
        <p:spPr>
          <a:xfrm>
            <a:off x="109505" y="1427650"/>
            <a:ext cx="11972989" cy="4002700"/>
          </a:xfrm>
          <a:prstGeom prst="rect">
            <a:avLst/>
          </a:prstGeom>
          <a:noFill/>
          <a:ln>
            <a:noFill/>
          </a:ln>
        </p:spPr>
      </p:pic>
      <p:sp>
        <p:nvSpPr>
          <p:cNvPr id="2" name="Rectangle 1">
            <a:extLst>
              <a:ext uri="{FF2B5EF4-FFF2-40B4-BE49-F238E27FC236}">
                <a16:creationId xmlns:a16="http://schemas.microsoft.com/office/drawing/2014/main" id="{2DD1EAF4-D4CE-BF43-B96F-76145D6149A6}"/>
              </a:ext>
            </a:extLst>
          </p:cNvPr>
          <p:cNvSpPr/>
          <p:nvPr/>
        </p:nvSpPr>
        <p:spPr>
          <a:xfrm>
            <a:off x="274320" y="2001520"/>
            <a:ext cx="4257040" cy="198120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Google Shape;127;p20">
            <a:extLst>
              <a:ext uri="{FF2B5EF4-FFF2-40B4-BE49-F238E27FC236}">
                <a16:creationId xmlns:a16="http://schemas.microsoft.com/office/drawing/2014/main" id="{05851F69-0CD6-2B47-912F-4B0B78EC60FE}"/>
              </a:ext>
            </a:extLst>
          </p:cNvPr>
          <p:cNvCxnSpPr>
            <a:cxnSpLocks/>
          </p:cNvCxnSpPr>
          <p:nvPr/>
        </p:nvCxnSpPr>
        <p:spPr>
          <a:xfrm rot="5400000">
            <a:off x="878840" y="4414520"/>
            <a:ext cx="528320" cy="111760"/>
          </a:xfrm>
          <a:prstGeom prst="curvedConnector3">
            <a:avLst>
              <a:gd name="adj1" fmla="val 50000"/>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6" name="TextBox 5">
            <a:extLst>
              <a:ext uri="{FF2B5EF4-FFF2-40B4-BE49-F238E27FC236}">
                <a16:creationId xmlns:a16="http://schemas.microsoft.com/office/drawing/2014/main" id="{10EBDB2A-2905-8543-9175-A98BB1C69495}"/>
              </a:ext>
            </a:extLst>
          </p:cNvPr>
          <p:cNvSpPr txBox="1"/>
          <p:nvPr/>
        </p:nvSpPr>
        <p:spPr>
          <a:xfrm>
            <a:off x="136032" y="4759289"/>
            <a:ext cx="2125695" cy="646331"/>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We are HERE</a:t>
            </a:r>
          </a:p>
          <a:p>
            <a:pPr algn="ctr"/>
            <a:endParaRPr lang="en-US" b="1" dirty="0">
              <a:solidFill>
                <a:srgbClr val="9B157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51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4693920" y="2654455"/>
            <a:ext cx="5724524" cy="255454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Physical sensor data </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Needs to be ingested (Data collection) in a in the system</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The </a:t>
            </a:r>
            <a:r>
              <a:rPr lang="en-US" sz="1600" dirty="0" err="1">
                <a:latin typeface="Calibri Light" panose="020F0302020204030204" pitchFamily="34" charset="0"/>
                <a:cs typeface="Calibri Light" panose="020F0302020204030204" pitchFamily="34" charset="0"/>
              </a:rPr>
              <a:t>transfert</a:t>
            </a:r>
            <a:r>
              <a:rPr lang="en-US" sz="1600" dirty="0">
                <a:latin typeface="Calibri Light" panose="020F0302020204030204" pitchFamily="34" charset="0"/>
                <a:cs typeface="Calibri Light" panose="020F0302020204030204" pitchFamily="34" charset="0"/>
              </a:rPr>
              <a:t> should be fast and efficient</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This data is mostly unstructured </a:t>
            </a:r>
            <a:r>
              <a:rPr lang="en-US" sz="1600">
                <a:latin typeface="Calibri Light" panose="020F0302020204030204" pitchFamily="34" charset="0"/>
                <a:cs typeface="Calibri Light" panose="020F0302020204030204" pitchFamily="34" charset="0"/>
              </a:rPr>
              <a:t>(JSON, </a:t>
            </a:r>
            <a:r>
              <a:rPr lang="en-US" sz="1600" dirty="0">
                <a:latin typeface="Calibri Light" panose="020F0302020204030204" pitchFamily="34" charset="0"/>
                <a:cs typeface="Calibri Light" panose="020F0302020204030204" pitchFamily="34" charset="0"/>
              </a:rPr>
              <a:t>AVRO)</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A bucket could do (S3 for instance)</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p:txBody>
      </p:sp>
      <p:sp>
        <p:nvSpPr>
          <p:cNvPr id="14" name="Google Shape;391;p41">
            <a:extLst>
              <a:ext uri="{FF2B5EF4-FFF2-40B4-BE49-F238E27FC236}">
                <a16:creationId xmlns:a16="http://schemas.microsoft.com/office/drawing/2014/main" id="{2D3AA539-A0FD-7E4B-983A-36C4541DF4CF}"/>
              </a:ext>
            </a:extLst>
          </p:cNvPr>
          <p:cNvSpPr/>
          <p:nvPr/>
        </p:nvSpPr>
        <p:spPr>
          <a:xfrm>
            <a:off x="2377270" y="2247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Temperature</a:t>
            </a:r>
            <a:endParaRPr sz="1800"/>
          </a:p>
        </p:txBody>
      </p:sp>
      <p:sp>
        <p:nvSpPr>
          <p:cNvPr id="15" name="Google Shape;392;p41">
            <a:extLst>
              <a:ext uri="{FF2B5EF4-FFF2-40B4-BE49-F238E27FC236}">
                <a16:creationId xmlns:a16="http://schemas.microsoft.com/office/drawing/2014/main" id="{AEA3224F-417E-104E-9AFC-390E306E4578}"/>
              </a:ext>
            </a:extLst>
          </p:cNvPr>
          <p:cNvSpPr/>
          <p:nvPr/>
        </p:nvSpPr>
        <p:spPr>
          <a:xfrm>
            <a:off x="2377270" y="2879042"/>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CO2</a:t>
            </a:r>
            <a:endParaRPr sz="1800"/>
          </a:p>
        </p:txBody>
      </p:sp>
      <p:sp>
        <p:nvSpPr>
          <p:cNvPr id="16" name="Google Shape;393;p41">
            <a:extLst>
              <a:ext uri="{FF2B5EF4-FFF2-40B4-BE49-F238E27FC236}">
                <a16:creationId xmlns:a16="http://schemas.microsoft.com/office/drawing/2014/main" id="{9EEABC7F-DEAB-E84B-BBBB-EB0205825920}"/>
              </a:ext>
            </a:extLst>
          </p:cNvPr>
          <p:cNvSpPr/>
          <p:nvPr/>
        </p:nvSpPr>
        <p:spPr>
          <a:xfrm>
            <a:off x="2377270" y="35102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a:t>
            </a:r>
            <a:endParaRPr sz="1800"/>
          </a:p>
        </p:txBody>
      </p:sp>
      <p:sp>
        <p:nvSpPr>
          <p:cNvPr id="17" name="Google Shape;394;p41">
            <a:extLst>
              <a:ext uri="{FF2B5EF4-FFF2-40B4-BE49-F238E27FC236}">
                <a16:creationId xmlns:a16="http://schemas.microsoft.com/office/drawing/2014/main" id="{7439CEAD-14CC-304E-8BD7-7470B94571FC}"/>
              </a:ext>
            </a:extLst>
          </p:cNvPr>
          <p:cNvSpPr/>
          <p:nvPr/>
        </p:nvSpPr>
        <p:spPr>
          <a:xfrm>
            <a:off x="2377270" y="41415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Light</a:t>
            </a:r>
            <a:endParaRPr sz="1800" dirty="0"/>
          </a:p>
        </p:txBody>
      </p:sp>
      <p:sp>
        <p:nvSpPr>
          <p:cNvPr id="18" name="Google Shape;395;p41">
            <a:extLst>
              <a:ext uri="{FF2B5EF4-FFF2-40B4-BE49-F238E27FC236}">
                <a16:creationId xmlns:a16="http://schemas.microsoft.com/office/drawing/2014/main" id="{4AD39953-22B3-8E45-B277-E6885103C798}"/>
              </a:ext>
            </a:extLst>
          </p:cNvPr>
          <p:cNvSpPr/>
          <p:nvPr/>
        </p:nvSpPr>
        <p:spPr>
          <a:xfrm>
            <a:off x="2377270" y="4772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 Ratio</a:t>
            </a:r>
            <a:endParaRPr sz="1800"/>
          </a:p>
        </p:txBody>
      </p:sp>
      <p:sp>
        <p:nvSpPr>
          <p:cNvPr id="19" name="Google Shape;396;p41">
            <a:extLst>
              <a:ext uri="{FF2B5EF4-FFF2-40B4-BE49-F238E27FC236}">
                <a16:creationId xmlns:a16="http://schemas.microsoft.com/office/drawing/2014/main" id="{9F86B5D6-EC52-9042-A0FB-93B26319F351}"/>
              </a:ext>
            </a:extLst>
          </p:cNvPr>
          <p:cNvSpPr/>
          <p:nvPr/>
        </p:nvSpPr>
        <p:spPr>
          <a:xfrm>
            <a:off x="2377270" y="54040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Occupancy</a:t>
            </a:r>
            <a:endParaRPr sz="1800"/>
          </a:p>
        </p:txBody>
      </p:sp>
      <p:sp>
        <p:nvSpPr>
          <p:cNvPr id="20" name="Google Shape;397;p41">
            <a:extLst>
              <a:ext uri="{FF2B5EF4-FFF2-40B4-BE49-F238E27FC236}">
                <a16:creationId xmlns:a16="http://schemas.microsoft.com/office/drawing/2014/main" id="{35A7E33C-B301-A64C-8424-DAE987464CAE}"/>
              </a:ext>
            </a:extLst>
          </p:cNvPr>
          <p:cNvSpPr txBox="1"/>
          <p:nvPr/>
        </p:nvSpPr>
        <p:spPr>
          <a:xfrm>
            <a:off x="2245370" y="1771842"/>
            <a:ext cx="1876800" cy="377400"/>
          </a:xfrm>
          <a:prstGeom prst="rect">
            <a:avLst/>
          </a:prstGeom>
          <a:solidFill>
            <a:srgbClr val="9B157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bg1"/>
                </a:solidFill>
              </a:rPr>
              <a:t>Sensors</a:t>
            </a:r>
            <a:endParaRPr b="1" dirty="0">
              <a:solidFill>
                <a:schemeClr val="bg1"/>
              </a:solidFill>
            </a:endParaRPr>
          </a:p>
        </p:txBody>
      </p:sp>
    </p:spTree>
    <p:extLst>
      <p:ext uri="{BB962C8B-B14F-4D97-AF65-F5344CB8AC3E}">
        <p14:creationId xmlns:p14="http://schemas.microsoft.com/office/powerpoint/2010/main" val="1325854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 INGESTION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Google Shape;391;p41">
            <a:extLst>
              <a:ext uri="{FF2B5EF4-FFF2-40B4-BE49-F238E27FC236}">
                <a16:creationId xmlns:a16="http://schemas.microsoft.com/office/drawing/2014/main" id="{1E1EE168-98DC-EB4C-BB23-86E280EB4C8B}"/>
              </a:ext>
            </a:extLst>
          </p:cNvPr>
          <p:cNvSpPr/>
          <p:nvPr/>
        </p:nvSpPr>
        <p:spPr>
          <a:xfrm>
            <a:off x="2377270" y="2247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Temperature</a:t>
            </a:r>
            <a:endParaRPr sz="1800"/>
          </a:p>
        </p:txBody>
      </p:sp>
      <p:sp>
        <p:nvSpPr>
          <p:cNvPr id="7" name="Google Shape;392;p41">
            <a:extLst>
              <a:ext uri="{FF2B5EF4-FFF2-40B4-BE49-F238E27FC236}">
                <a16:creationId xmlns:a16="http://schemas.microsoft.com/office/drawing/2014/main" id="{7CDB9BB6-D249-A74B-9830-ED75A3517E3C}"/>
              </a:ext>
            </a:extLst>
          </p:cNvPr>
          <p:cNvSpPr/>
          <p:nvPr/>
        </p:nvSpPr>
        <p:spPr>
          <a:xfrm>
            <a:off x="2377270" y="2879042"/>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CO2</a:t>
            </a:r>
            <a:endParaRPr sz="1800"/>
          </a:p>
        </p:txBody>
      </p:sp>
      <p:sp>
        <p:nvSpPr>
          <p:cNvPr id="8" name="Google Shape;393;p41">
            <a:extLst>
              <a:ext uri="{FF2B5EF4-FFF2-40B4-BE49-F238E27FC236}">
                <a16:creationId xmlns:a16="http://schemas.microsoft.com/office/drawing/2014/main" id="{12DFF498-7DF6-1F4B-88DA-A69F4294B34B}"/>
              </a:ext>
            </a:extLst>
          </p:cNvPr>
          <p:cNvSpPr/>
          <p:nvPr/>
        </p:nvSpPr>
        <p:spPr>
          <a:xfrm>
            <a:off x="2377270" y="35102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a:t>
            </a:r>
            <a:endParaRPr sz="1800"/>
          </a:p>
        </p:txBody>
      </p:sp>
      <p:sp>
        <p:nvSpPr>
          <p:cNvPr id="9" name="Google Shape;394;p41">
            <a:extLst>
              <a:ext uri="{FF2B5EF4-FFF2-40B4-BE49-F238E27FC236}">
                <a16:creationId xmlns:a16="http://schemas.microsoft.com/office/drawing/2014/main" id="{25E5A0D8-E744-0C4C-94A4-5196CA978D18}"/>
              </a:ext>
            </a:extLst>
          </p:cNvPr>
          <p:cNvSpPr/>
          <p:nvPr/>
        </p:nvSpPr>
        <p:spPr>
          <a:xfrm>
            <a:off x="2377270" y="41415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Light</a:t>
            </a:r>
            <a:endParaRPr sz="1800" dirty="0"/>
          </a:p>
        </p:txBody>
      </p:sp>
      <p:sp>
        <p:nvSpPr>
          <p:cNvPr id="10" name="Google Shape;395;p41">
            <a:extLst>
              <a:ext uri="{FF2B5EF4-FFF2-40B4-BE49-F238E27FC236}">
                <a16:creationId xmlns:a16="http://schemas.microsoft.com/office/drawing/2014/main" id="{2DD99421-9315-8949-B4C0-46CB422D52E6}"/>
              </a:ext>
            </a:extLst>
          </p:cNvPr>
          <p:cNvSpPr/>
          <p:nvPr/>
        </p:nvSpPr>
        <p:spPr>
          <a:xfrm>
            <a:off x="2377270" y="4772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 Ratio</a:t>
            </a:r>
            <a:endParaRPr sz="1800"/>
          </a:p>
        </p:txBody>
      </p:sp>
      <p:sp>
        <p:nvSpPr>
          <p:cNvPr id="11" name="Google Shape;396;p41">
            <a:extLst>
              <a:ext uri="{FF2B5EF4-FFF2-40B4-BE49-F238E27FC236}">
                <a16:creationId xmlns:a16="http://schemas.microsoft.com/office/drawing/2014/main" id="{86B4BA73-EF2B-184F-AD2B-152B899A62DC}"/>
              </a:ext>
            </a:extLst>
          </p:cNvPr>
          <p:cNvSpPr/>
          <p:nvPr/>
        </p:nvSpPr>
        <p:spPr>
          <a:xfrm>
            <a:off x="2377270" y="54040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Occupancy</a:t>
            </a:r>
            <a:endParaRPr sz="1800"/>
          </a:p>
        </p:txBody>
      </p:sp>
      <p:sp>
        <p:nvSpPr>
          <p:cNvPr id="12" name="Google Shape;397;p41">
            <a:extLst>
              <a:ext uri="{FF2B5EF4-FFF2-40B4-BE49-F238E27FC236}">
                <a16:creationId xmlns:a16="http://schemas.microsoft.com/office/drawing/2014/main" id="{69680335-BADD-1745-A841-B82C62E58C96}"/>
              </a:ext>
            </a:extLst>
          </p:cNvPr>
          <p:cNvSpPr txBox="1"/>
          <p:nvPr/>
        </p:nvSpPr>
        <p:spPr>
          <a:xfrm>
            <a:off x="2245370" y="1771842"/>
            <a:ext cx="1876800" cy="377400"/>
          </a:xfrm>
          <a:prstGeom prst="rect">
            <a:avLst/>
          </a:prstGeom>
          <a:solidFill>
            <a:srgbClr val="9B157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bg1"/>
                </a:solidFill>
              </a:rPr>
              <a:t>Sensors</a:t>
            </a:r>
            <a:endParaRPr b="1" dirty="0">
              <a:solidFill>
                <a:schemeClr val="bg1"/>
              </a:solidFill>
            </a:endParaRPr>
          </a:p>
        </p:txBody>
      </p:sp>
      <p:pic>
        <p:nvPicPr>
          <p:cNvPr id="13" name="Google Shape;415;p42">
            <a:extLst>
              <a:ext uri="{FF2B5EF4-FFF2-40B4-BE49-F238E27FC236}">
                <a16:creationId xmlns:a16="http://schemas.microsoft.com/office/drawing/2014/main" id="{7C1EAE49-A049-624A-AB97-6FDDE77D5014}"/>
              </a:ext>
            </a:extLst>
          </p:cNvPr>
          <p:cNvPicPr preferRelativeResize="0"/>
          <p:nvPr/>
        </p:nvPicPr>
        <p:blipFill>
          <a:blip r:embed="rId2">
            <a:alphaModFix/>
          </a:blip>
          <a:stretch>
            <a:fillRect/>
          </a:stretch>
        </p:blipFill>
        <p:spPr>
          <a:xfrm>
            <a:off x="5289853" y="2947330"/>
            <a:ext cx="1643400" cy="1643400"/>
          </a:xfrm>
          <a:prstGeom prst="rect">
            <a:avLst/>
          </a:prstGeom>
          <a:noFill/>
          <a:ln>
            <a:noFill/>
          </a:ln>
        </p:spPr>
      </p:pic>
      <p:pic>
        <p:nvPicPr>
          <p:cNvPr id="14" name="Google Shape;414;p42">
            <a:extLst>
              <a:ext uri="{FF2B5EF4-FFF2-40B4-BE49-F238E27FC236}">
                <a16:creationId xmlns:a16="http://schemas.microsoft.com/office/drawing/2014/main" id="{FAADA1EB-0586-F042-9C6C-F80339518A00}"/>
              </a:ext>
            </a:extLst>
          </p:cNvPr>
          <p:cNvPicPr preferRelativeResize="0"/>
          <p:nvPr/>
        </p:nvPicPr>
        <p:blipFill>
          <a:blip r:embed="rId3">
            <a:alphaModFix/>
          </a:blip>
          <a:stretch>
            <a:fillRect/>
          </a:stretch>
        </p:blipFill>
        <p:spPr>
          <a:xfrm>
            <a:off x="8152286" y="2947330"/>
            <a:ext cx="1643400" cy="1643400"/>
          </a:xfrm>
          <a:prstGeom prst="rect">
            <a:avLst/>
          </a:prstGeom>
          <a:noFill/>
          <a:ln>
            <a:noFill/>
          </a:ln>
        </p:spPr>
      </p:pic>
      <p:sp>
        <p:nvSpPr>
          <p:cNvPr id="5" name="Right Arrow 4">
            <a:extLst>
              <a:ext uri="{FF2B5EF4-FFF2-40B4-BE49-F238E27FC236}">
                <a16:creationId xmlns:a16="http://schemas.microsoft.com/office/drawing/2014/main" id="{7D147977-7F8C-E044-9AA7-44CE6940BD57}"/>
              </a:ext>
            </a:extLst>
          </p:cNvPr>
          <p:cNvSpPr/>
          <p:nvPr/>
        </p:nvSpPr>
        <p:spPr>
          <a:xfrm>
            <a:off x="4236219" y="35431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a:extLst>
              <a:ext uri="{FF2B5EF4-FFF2-40B4-BE49-F238E27FC236}">
                <a16:creationId xmlns:a16="http://schemas.microsoft.com/office/drawing/2014/main" id="{48B31274-AF74-4A4D-9577-B906F99F964B}"/>
              </a:ext>
            </a:extLst>
          </p:cNvPr>
          <p:cNvSpPr/>
          <p:nvPr/>
        </p:nvSpPr>
        <p:spPr>
          <a:xfrm>
            <a:off x="7008480" y="35431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0D34312-2423-E34D-B0EA-C651F08F9E13}"/>
              </a:ext>
            </a:extLst>
          </p:cNvPr>
          <p:cNvSpPr/>
          <p:nvPr/>
        </p:nvSpPr>
        <p:spPr>
          <a:xfrm>
            <a:off x="2113280" y="1583451"/>
            <a:ext cx="2133600" cy="4552181"/>
          </a:xfrm>
          <a:prstGeom prst="rect">
            <a:avLst/>
          </a:prstGeom>
          <a:solidFill>
            <a:schemeClr val="accent1">
              <a:alpha val="0"/>
            </a:schemeClr>
          </a:solidFill>
          <a:ln w="635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4211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 INGESTION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oogle Shape;430;p43">
            <a:extLst>
              <a:ext uri="{FF2B5EF4-FFF2-40B4-BE49-F238E27FC236}">
                <a16:creationId xmlns:a16="http://schemas.microsoft.com/office/drawing/2014/main" id="{A05A3E60-9768-C043-8321-D5E1961D9217}"/>
              </a:ext>
            </a:extLst>
          </p:cNvPr>
          <p:cNvPicPr preferRelativeResize="0"/>
          <p:nvPr/>
        </p:nvPicPr>
        <p:blipFill>
          <a:blip r:embed="rId3">
            <a:alphaModFix/>
          </a:blip>
          <a:stretch>
            <a:fillRect/>
          </a:stretch>
        </p:blipFill>
        <p:spPr>
          <a:xfrm>
            <a:off x="1568023" y="1566365"/>
            <a:ext cx="1643400" cy="1643400"/>
          </a:xfrm>
          <a:prstGeom prst="rect">
            <a:avLst/>
          </a:prstGeom>
          <a:noFill/>
          <a:ln>
            <a:noFill/>
          </a:ln>
        </p:spPr>
      </p:pic>
      <p:sp>
        <p:nvSpPr>
          <p:cNvPr id="18" name="Google Shape;431;p43">
            <a:extLst>
              <a:ext uri="{FF2B5EF4-FFF2-40B4-BE49-F238E27FC236}">
                <a16:creationId xmlns:a16="http://schemas.microsoft.com/office/drawing/2014/main" id="{B45D9EA7-90ED-6A49-BC5F-27E9FA2BCA4F}"/>
              </a:ext>
            </a:extLst>
          </p:cNvPr>
          <p:cNvSpPr txBox="1"/>
          <p:nvPr/>
        </p:nvSpPr>
        <p:spPr>
          <a:xfrm>
            <a:off x="1568023" y="3209765"/>
            <a:ext cx="2921700" cy="20595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"temperature"</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21.01381323950557</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"Humidity"</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37.71634137478159</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"Humidity Ratio"</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60</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"Light"</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1155.6369433701502</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"CO2"</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1991.625899943421</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"Occupancy"</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1</a:t>
            </a:r>
            <a:endParaRPr sz="1050" dirty="0">
              <a:solidFill>
                <a:srgbClr val="B5CEA8"/>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 .</a:t>
            </a:r>
            <a:endParaRPr sz="1050" dirty="0">
              <a:solidFill>
                <a:srgbClr val="D4D4D4"/>
              </a:solidFill>
              <a:highlight>
                <a:srgbClr val="1E1E1E"/>
              </a:highlight>
              <a:latin typeface="Consolas"/>
              <a:ea typeface="Consolas"/>
              <a:cs typeface="Consolas"/>
              <a:sym typeface="Consolas"/>
            </a:endParaRPr>
          </a:p>
          <a:p>
            <a:pPr marL="0" lvl="0" indent="0" algn="l" rtl="0">
              <a:spcBef>
                <a:spcPts val="0"/>
              </a:spcBef>
              <a:spcAft>
                <a:spcPts val="0"/>
              </a:spcAft>
              <a:buNone/>
            </a:pPr>
            <a:endParaRPr dirty="0"/>
          </a:p>
        </p:txBody>
      </p:sp>
      <p:sp>
        <p:nvSpPr>
          <p:cNvPr id="19" name="Google Shape;432;p43">
            <a:extLst>
              <a:ext uri="{FF2B5EF4-FFF2-40B4-BE49-F238E27FC236}">
                <a16:creationId xmlns:a16="http://schemas.microsoft.com/office/drawing/2014/main" id="{E05CEA90-6501-9949-A94D-F10D63BDE1D4}"/>
              </a:ext>
            </a:extLst>
          </p:cNvPr>
          <p:cNvSpPr txBox="1"/>
          <p:nvPr/>
        </p:nvSpPr>
        <p:spPr>
          <a:xfrm>
            <a:off x="1568023" y="5443965"/>
            <a:ext cx="2718900" cy="2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err="1">
                <a:solidFill>
                  <a:srgbClr val="9B157C"/>
                </a:solidFill>
              </a:rPr>
              <a:t>data.json</a:t>
            </a:r>
            <a:endParaRPr b="1" dirty="0">
              <a:solidFill>
                <a:srgbClr val="9B157C"/>
              </a:solidFill>
            </a:endParaRPr>
          </a:p>
        </p:txBody>
      </p:sp>
      <p:sp>
        <p:nvSpPr>
          <p:cNvPr id="22" name="Rectangle 21">
            <a:extLst>
              <a:ext uri="{FF2B5EF4-FFF2-40B4-BE49-F238E27FC236}">
                <a16:creationId xmlns:a16="http://schemas.microsoft.com/office/drawing/2014/main" id="{9415373E-EDB1-D64E-8C5B-0B143CAAEB46}"/>
              </a:ext>
            </a:extLst>
          </p:cNvPr>
          <p:cNvSpPr/>
          <p:nvPr/>
        </p:nvSpPr>
        <p:spPr>
          <a:xfrm>
            <a:off x="5445760" y="2413337"/>
            <a:ext cx="6096000" cy="2031325"/>
          </a:xfrm>
          <a:prstGeom prst="rect">
            <a:avLst/>
          </a:prstGeom>
        </p:spPr>
        <p:txBody>
          <a:bodyPr>
            <a:spAutoFit/>
          </a:bodyPr>
          <a:lstStyle/>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We like tabular data </a:t>
            </a:r>
          </a:p>
          <a:p>
            <a:pPr marL="285750" indent="-285750">
              <a:buFont typeface="Arial" panose="020B0604020202020204" pitchFamily="34" charset="0"/>
              <a:buChar char="•"/>
            </a:pPr>
            <a:endParaRPr lang="en-GB"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It should go to a </a:t>
            </a:r>
            <a:r>
              <a:rPr lang="en-GB" b="1" dirty="0">
                <a:solidFill>
                  <a:srgbClr val="A5C249"/>
                </a:solidFill>
                <a:latin typeface="Calibri" panose="020F0502020204030204" pitchFamily="34" charset="0"/>
                <a:cs typeface="Calibri" panose="020F0502020204030204" pitchFamily="34" charset="0"/>
              </a:rPr>
              <a:t>SQL DB </a:t>
            </a:r>
            <a:r>
              <a:rPr lang="en-GB" dirty="0">
                <a:latin typeface="Calibri Light" panose="020F0302020204030204" pitchFamily="34" charset="0"/>
                <a:cs typeface="Calibri Light" panose="020F0302020204030204" pitchFamily="34" charset="0"/>
              </a:rPr>
              <a:t>(Relational)</a:t>
            </a:r>
          </a:p>
          <a:p>
            <a:pPr marL="285750" indent="-285750">
              <a:buFont typeface="Arial" panose="020B0604020202020204" pitchFamily="34" charset="0"/>
              <a:buChar char="•"/>
            </a:pPr>
            <a:endParaRPr lang="en-GB"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No offense to the MongoDB dev</a:t>
            </a:r>
          </a:p>
          <a:p>
            <a:pPr marL="285750" indent="-285750">
              <a:buFont typeface="Arial" panose="020B0604020202020204" pitchFamily="34" charset="0"/>
              <a:buChar char="•"/>
            </a:pPr>
            <a:endParaRPr lang="en-GB"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 ͡° ͜</a:t>
            </a:r>
            <a:r>
              <a:rPr lang="en-GB" dirty="0" err="1">
                <a:latin typeface="Calibri Light" panose="020F0302020204030204" pitchFamily="34" charset="0"/>
                <a:cs typeface="Calibri Light" panose="020F0302020204030204" pitchFamily="34" charset="0"/>
              </a:rPr>
              <a:t>ʖ</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284396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B2640-4DBB-1042-8B23-553E97CB8F42}"/>
              </a:ext>
            </a:extLst>
          </p:cNvPr>
          <p:cNvSpPr txBox="1"/>
          <p:nvPr/>
        </p:nvSpPr>
        <p:spPr>
          <a:xfrm>
            <a:off x="6308977" y="1706269"/>
            <a:ext cx="5102245" cy="523220"/>
          </a:xfrm>
          <a:prstGeom prst="rect">
            <a:avLst/>
          </a:prstGeom>
          <a:noFill/>
        </p:spPr>
        <p:txBody>
          <a:bodyPr wrap="square" rtlCol="0">
            <a:spAutoFit/>
          </a:bodyPr>
          <a:lstStyle/>
          <a:p>
            <a:pPr lvl="0"/>
            <a:r>
              <a:rPr lang="en-GB" sz="2800" dirty="0">
                <a:solidFill>
                  <a:srgbClr val="FFFFFF"/>
                </a:solidFill>
                <a:latin typeface="Proxima Nova"/>
                <a:ea typeface="Proxima Nova"/>
                <a:cs typeface="Proxima Nova"/>
                <a:sym typeface="Proxima Nova"/>
              </a:rPr>
              <a:t>I am Julien </a:t>
            </a:r>
            <a:r>
              <a:rPr lang="en-GB" sz="2800" dirty="0" err="1">
                <a:solidFill>
                  <a:srgbClr val="FFFFFF"/>
                </a:solidFill>
                <a:latin typeface="Proxima Nova"/>
                <a:ea typeface="Proxima Nova"/>
                <a:cs typeface="Proxima Nova"/>
                <a:sym typeface="Proxima Nova"/>
              </a:rPr>
              <a:t>Nyambal</a:t>
            </a:r>
            <a:endParaRPr lang="en-GB" sz="2800" dirty="0">
              <a:solidFill>
                <a:srgbClr val="FFFFFF"/>
              </a:solidFill>
              <a:latin typeface="Proxima Nova"/>
              <a:ea typeface="Proxima Nova"/>
              <a:cs typeface="Proxima Nova"/>
              <a:sym typeface="Proxima Nova"/>
            </a:endParaRPr>
          </a:p>
        </p:txBody>
      </p:sp>
      <p:sp>
        <p:nvSpPr>
          <p:cNvPr id="3" name="Rectangle 2">
            <a:extLst>
              <a:ext uri="{FF2B5EF4-FFF2-40B4-BE49-F238E27FC236}">
                <a16:creationId xmlns:a16="http://schemas.microsoft.com/office/drawing/2014/main" id="{FDC87BF4-2875-F847-8EDF-38D20744E490}"/>
              </a:ext>
            </a:extLst>
          </p:cNvPr>
          <p:cNvSpPr/>
          <p:nvPr/>
        </p:nvSpPr>
        <p:spPr>
          <a:xfrm>
            <a:off x="6308977" y="2425596"/>
            <a:ext cx="5687776" cy="646331"/>
          </a:xfrm>
          <a:prstGeom prst="rect">
            <a:avLst/>
          </a:prstGeom>
        </p:spPr>
        <p:txBody>
          <a:bodyPr wrap="none">
            <a:spAutoFit/>
          </a:bodyPr>
          <a:lstStyle/>
          <a:p>
            <a:pPr marL="285750" indent="-285750">
              <a:buFont typeface="Courier New" panose="02070309020205020404" pitchFamily="49" charset="0"/>
              <a:buChar char="o"/>
            </a:pPr>
            <a:r>
              <a:rPr lang="en-US" dirty="0">
                <a:solidFill>
                  <a:schemeClr val="bg1"/>
                </a:solidFill>
                <a:latin typeface="Calibri Light" panose="020F0302020204030204" pitchFamily="34" charset="0"/>
                <a:cs typeface="Calibri Light" panose="020F0302020204030204" pitchFamily="34" charset="0"/>
              </a:rPr>
              <a:t>A Data Scientist | Software Developer</a:t>
            </a:r>
          </a:p>
          <a:p>
            <a:pPr marL="285750" indent="-285750">
              <a:buFont typeface="Courier New" panose="02070309020205020404" pitchFamily="49" charset="0"/>
              <a:buChar char="o"/>
            </a:pPr>
            <a:r>
              <a:rPr lang="en-US" dirty="0">
                <a:solidFill>
                  <a:schemeClr val="bg1"/>
                </a:solidFill>
                <a:latin typeface="Calibri Light" panose="020F0302020204030204" pitchFamily="34" charset="0"/>
                <a:cs typeface="Calibri Light" panose="020F0302020204030204" pitchFamily="34" charset="0"/>
              </a:rPr>
              <a:t>PhD Student and Part-Time Lecturer (Computer Science)</a:t>
            </a:r>
          </a:p>
        </p:txBody>
      </p:sp>
      <p:grpSp>
        <p:nvGrpSpPr>
          <p:cNvPr id="5" name="Group 4">
            <a:extLst>
              <a:ext uri="{FF2B5EF4-FFF2-40B4-BE49-F238E27FC236}">
                <a16:creationId xmlns:a16="http://schemas.microsoft.com/office/drawing/2014/main" id="{93A5135E-750C-124D-83C6-B66501AA88A8}"/>
              </a:ext>
            </a:extLst>
          </p:cNvPr>
          <p:cNvGrpSpPr/>
          <p:nvPr/>
        </p:nvGrpSpPr>
        <p:grpSpPr>
          <a:xfrm>
            <a:off x="6962120" y="3578512"/>
            <a:ext cx="1111301" cy="1209003"/>
            <a:chOff x="3221597" y="2304335"/>
            <a:chExt cx="1588770" cy="1728450"/>
          </a:xfrm>
        </p:grpSpPr>
        <p:pic>
          <p:nvPicPr>
            <p:cNvPr id="6" name="Picture 5">
              <a:extLst>
                <a:ext uri="{FF2B5EF4-FFF2-40B4-BE49-F238E27FC236}">
                  <a16:creationId xmlns:a16="http://schemas.microsoft.com/office/drawing/2014/main" id="{D09D7600-7289-EC4E-AA11-8E3F5AC514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10191" y="2304335"/>
              <a:ext cx="1211580" cy="1304778"/>
            </a:xfrm>
            <a:prstGeom prst="rect">
              <a:avLst/>
            </a:prstGeom>
          </p:spPr>
        </p:pic>
        <p:pic>
          <p:nvPicPr>
            <p:cNvPr id="7" name="Picture 6">
              <a:extLst>
                <a:ext uri="{FF2B5EF4-FFF2-40B4-BE49-F238E27FC236}">
                  <a16:creationId xmlns:a16="http://schemas.microsoft.com/office/drawing/2014/main" id="{2AAB09D8-AEBD-0C47-B532-84FBC9CB6CD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21597" y="3609113"/>
              <a:ext cx="1588770" cy="423672"/>
            </a:xfrm>
            <a:prstGeom prst="rect">
              <a:avLst/>
            </a:prstGeom>
          </p:spPr>
        </p:pic>
      </p:grpSp>
      <p:pic>
        <p:nvPicPr>
          <p:cNvPr id="11" name="Google Shape;65;p14">
            <a:extLst>
              <a:ext uri="{FF2B5EF4-FFF2-40B4-BE49-F238E27FC236}">
                <a16:creationId xmlns:a16="http://schemas.microsoft.com/office/drawing/2014/main" id="{B7AAB19C-74C3-D548-B1BA-602AB9233408}"/>
              </a:ext>
            </a:extLst>
          </p:cNvPr>
          <p:cNvPicPr preferRelativeResize="0"/>
          <p:nvPr/>
        </p:nvPicPr>
        <p:blipFill>
          <a:blip r:embed="rId4">
            <a:alphaModFix/>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903797" y="3578512"/>
            <a:ext cx="1342595" cy="1237328"/>
          </a:xfrm>
          <a:prstGeom prst="rect">
            <a:avLst/>
          </a:prstGeom>
          <a:noFill/>
          <a:ln>
            <a:noFill/>
          </a:ln>
        </p:spPr>
      </p:pic>
    </p:spTree>
    <p:extLst>
      <p:ext uri="{BB962C8B-B14F-4D97-AF65-F5344CB8AC3E}">
        <p14:creationId xmlns:p14="http://schemas.microsoft.com/office/powerpoint/2010/main" val="369424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 INGESTION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oogle Shape;430;p43">
            <a:extLst>
              <a:ext uri="{FF2B5EF4-FFF2-40B4-BE49-F238E27FC236}">
                <a16:creationId xmlns:a16="http://schemas.microsoft.com/office/drawing/2014/main" id="{A05A3E60-9768-C043-8321-D5E1961D9217}"/>
              </a:ext>
            </a:extLst>
          </p:cNvPr>
          <p:cNvPicPr preferRelativeResize="0"/>
          <p:nvPr/>
        </p:nvPicPr>
        <p:blipFill>
          <a:blip r:embed="rId3">
            <a:alphaModFix/>
          </a:blip>
          <a:stretch>
            <a:fillRect/>
          </a:stretch>
        </p:blipFill>
        <p:spPr>
          <a:xfrm>
            <a:off x="1568023" y="1566365"/>
            <a:ext cx="1643400" cy="1643400"/>
          </a:xfrm>
          <a:prstGeom prst="rect">
            <a:avLst/>
          </a:prstGeom>
          <a:noFill/>
          <a:ln>
            <a:noFill/>
          </a:ln>
        </p:spPr>
      </p:pic>
      <p:sp>
        <p:nvSpPr>
          <p:cNvPr id="18" name="Google Shape;431;p43">
            <a:extLst>
              <a:ext uri="{FF2B5EF4-FFF2-40B4-BE49-F238E27FC236}">
                <a16:creationId xmlns:a16="http://schemas.microsoft.com/office/drawing/2014/main" id="{B45D9EA7-90ED-6A49-BC5F-27E9FA2BCA4F}"/>
              </a:ext>
            </a:extLst>
          </p:cNvPr>
          <p:cNvSpPr txBox="1"/>
          <p:nvPr/>
        </p:nvSpPr>
        <p:spPr>
          <a:xfrm>
            <a:off x="1568023" y="3209765"/>
            <a:ext cx="2921700" cy="20595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"temperature"</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21.01381323950557</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"Humidity"</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37.71634137478159</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"Humidity Ratio"</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60</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"Light"</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1155.6369433701502</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"CO2"</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1991.625899943421</a:t>
            </a: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a:t>
            </a:r>
            <a:r>
              <a:rPr lang="en-GB" sz="1050" dirty="0">
                <a:solidFill>
                  <a:srgbClr val="9CDCFE"/>
                </a:solidFill>
                <a:highlight>
                  <a:srgbClr val="1E1E1E"/>
                </a:highlight>
                <a:latin typeface="Consolas"/>
                <a:ea typeface="Consolas"/>
                <a:cs typeface="Consolas"/>
                <a:sym typeface="Consolas"/>
              </a:rPr>
              <a:t>"Occupancy"</a:t>
            </a:r>
            <a:r>
              <a:rPr lang="en-GB" sz="1050" dirty="0">
                <a:solidFill>
                  <a:srgbClr val="D4D4D4"/>
                </a:solidFill>
                <a:highlight>
                  <a:srgbClr val="1E1E1E"/>
                </a:highlight>
                <a:latin typeface="Consolas"/>
                <a:ea typeface="Consolas"/>
                <a:cs typeface="Consolas"/>
                <a:sym typeface="Consolas"/>
              </a:rPr>
              <a:t>: </a:t>
            </a:r>
            <a:r>
              <a:rPr lang="en-GB" sz="1050" dirty="0">
                <a:solidFill>
                  <a:srgbClr val="B5CEA8"/>
                </a:solidFill>
                <a:highlight>
                  <a:srgbClr val="1E1E1E"/>
                </a:highlight>
                <a:latin typeface="Consolas"/>
                <a:ea typeface="Consolas"/>
                <a:cs typeface="Consolas"/>
                <a:sym typeface="Consolas"/>
              </a:rPr>
              <a:t>1</a:t>
            </a:r>
            <a:endParaRPr sz="1050" dirty="0">
              <a:solidFill>
                <a:srgbClr val="B5CEA8"/>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None/>
            </a:pPr>
            <a:r>
              <a:rPr lang="en-GB" sz="1050" dirty="0">
                <a:solidFill>
                  <a:srgbClr val="D4D4D4"/>
                </a:solidFill>
                <a:highlight>
                  <a:srgbClr val="1E1E1E"/>
                </a:highlight>
                <a:latin typeface="Consolas"/>
                <a:ea typeface="Consolas"/>
                <a:cs typeface="Consolas"/>
                <a:sym typeface="Consolas"/>
              </a:rPr>
              <a:t>}</a:t>
            </a:r>
            <a:endParaRPr sz="1050" dirty="0">
              <a:solidFill>
                <a:srgbClr val="D4D4D4"/>
              </a:solidFill>
              <a:highlight>
                <a:srgbClr val="1E1E1E"/>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GB" sz="1050" dirty="0">
                <a:solidFill>
                  <a:srgbClr val="D4D4D4"/>
                </a:solidFill>
                <a:highlight>
                  <a:srgbClr val="1E1E1E"/>
                </a:highlight>
                <a:latin typeface="Consolas"/>
                <a:ea typeface="Consolas"/>
                <a:cs typeface="Consolas"/>
                <a:sym typeface="Consolas"/>
              </a:rPr>
              <a:t>. . .</a:t>
            </a:r>
            <a:endParaRPr sz="1050" dirty="0">
              <a:solidFill>
                <a:srgbClr val="D4D4D4"/>
              </a:solidFill>
              <a:highlight>
                <a:srgbClr val="1E1E1E"/>
              </a:highlight>
              <a:latin typeface="Consolas"/>
              <a:ea typeface="Consolas"/>
              <a:cs typeface="Consolas"/>
              <a:sym typeface="Consolas"/>
            </a:endParaRPr>
          </a:p>
          <a:p>
            <a:pPr marL="0" lvl="0" indent="0" algn="l" rtl="0">
              <a:spcBef>
                <a:spcPts val="0"/>
              </a:spcBef>
              <a:spcAft>
                <a:spcPts val="0"/>
              </a:spcAft>
              <a:buNone/>
            </a:pPr>
            <a:endParaRPr dirty="0"/>
          </a:p>
        </p:txBody>
      </p:sp>
      <p:sp>
        <p:nvSpPr>
          <p:cNvPr id="19" name="Google Shape;432;p43">
            <a:extLst>
              <a:ext uri="{FF2B5EF4-FFF2-40B4-BE49-F238E27FC236}">
                <a16:creationId xmlns:a16="http://schemas.microsoft.com/office/drawing/2014/main" id="{E05CEA90-6501-9949-A94D-F10D63BDE1D4}"/>
              </a:ext>
            </a:extLst>
          </p:cNvPr>
          <p:cNvSpPr txBox="1"/>
          <p:nvPr/>
        </p:nvSpPr>
        <p:spPr>
          <a:xfrm>
            <a:off x="1568023" y="5443964"/>
            <a:ext cx="2718900" cy="4386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err="1">
                <a:solidFill>
                  <a:srgbClr val="9B157C"/>
                </a:solidFill>
              </a:rPr>
              <a:t>data.json</a:t>
            </a:r>
            <a:endParaRPr b="1" dirty="0">
              <a:solidFill>
                <a:srgbClr val="9B157C"/>
              </a:solidFill>
            </a:endParaRPr>
          </a:p>
        </p:txBody>
      </p:sp>
      <p:pic>
        <p:nvPicPr>
          <p:cNvPr id="8" name="Google Shape;448;p44">
            <a:extLst>
              <a:ext uri="{FF2B5EF4-FFF2-40B4-BE49-F238E27FC236}">
                <a16:creationId xmlns:a16="http://schemas.microsoft.com/office/drawing/2014/main" id="{E9DD8885-6BC8-9E41-A923-AA465B5B20F6}"/>
              </a:ext>
            </a:extLst>
          </p:cNvPr>
          <p:cNvPicPr preferRelativeResize="0"/>
          <p:nvPr/>
        </p:nvPicPr>
        <p:blipFill>
          <a:blip r:embed="rId4">
            <a:alphaModFix/>
          </a:blip>
          <a:stretch>
            <a:fillRect/>
          </a:stretch>
        </p:blipFill>
        <p:spPr>
          <a:xfrm>
            <a:off x="5663927" y="1857258"/>
            <a:ext cx="1643400" cy="853197"/>
          </a:xfrm>
          <a:prstGeom prst="rect">
            <a:avLst/>
          </a:prstGeom>
          <a:noFill/>
          <a:ln>
            <a:noFill/>
          </a:ln>
        </p:spPr>
      </p:pic>
      <p:pic>
        <p:nvPicPr>
          <p:cNvPr id="9" name="Google Shape;446;p44">
            <a:extLst>
              <a:ext uri="{FF2B5EF4-FFF2-40B4-BE49-F238E27FC236}">
                <a16:creationId xmlns:a16="http://schemas.microsoft.com/office/drawing/2014/main" id="{12830F4D-0475-1347-A5E4-A2D89E549576}"/>
              </a:ext>
            </a:extLst>
          </p:cNvPr>
          <p:cNvPicPr preferRelativeResize="0"/>
          <p:nvPr/>
        </p:nvPicPr>
        <p:blipFill>
          <a:blip r:embed="rId5">
            <a:alphaModFix/>
          </a:blip>
          <a:stretch>
            <a:fillRect/>
          </a:stretch>
        </p:blipFill>
        <p:spPr>
          <a:xfrm>
            <a:off x="5274300" y="3558582"/>
            <a:ext cx="2218445" cy="437950"/>
          </a:xfrm>
          <a:prstGeom prst="rect">
            <a:avLst/>
          </a:prstGeom>
          <a:noFill/>
          <a:ln>
            <a:noFill/>
          </a:ln>
        </p:spPr>
      </p:pic>
      <p:pic>
        <p:nvPicPr>
          <p:cNvPr id="10" name="Google Shape;449;p44">
            <a:extLst>
              <a:ext uri="{FF2B5EF4-FFF2-40B4-BE49-F238E27FC236}">
                <a16:creationId xmlns:a16="http://schemas.microsoft.com/office/drawing/2014/main" id="{DEE2B140-D03E-F14A-A100-8E91D399DA90}"/>
              </a:ext>
            </a:extLst>
          </p:cNvPr>
          <p:cNvPicPr preferRelativeResize="0"/>
          <p:nvPr/>
        </p:nvPicPr>
        <p:blipFill>
          <a:blip r:embed="rId6">
            <a:alphaModFix/>
          </a:blip>
          <a:stretch>
            <a:fillRect/>
          </a:stretch>
        </p:blipFill>
        <p:spPr>
          <a:xfrm>
            <a:off x="5481377" y="4640067"/>
            <a:ext cx="1643400" cy="803897"/>
          </a:xfrm>
          <a:prstGeom prst="rect">
            <a:avLst/>
          </a:prstGeom>
          <a:noFill/>
          <a:ln>
            <a:noFill/>
          </a:ln>
        </p:spPr>
      </p:pic>
      <p:pic>
        <p:nvPicPr>
          <p:cNvPr id="11" name="Google Shape;444;p44">
            <a:extLst>
              <a:ext uri="{FF2B5EF4-FFF2-40B4-BE49-F238E27FC236}">
                <a16:creationId xmlns:a16="http://schemas.microsoft.com/office/drawing/2014/main" id="{CA5B3800-C4CF-684F-A1B5-5F4FC37BF98B}"/>
              </a:ext>
            </a:extLst>
          </p:cNvPr>
          <p:cNvPicPr preferRelativeResize="0"/>
          <p:nvPr/>
        </p:nvPicPr>
        <p:blipFill>
          <a:blip r:embed="rId7">
            <a:alphaModFix/>
          </a:blip>
          <a:stretch>
            <a:fillRect/>
          </a:stretch>
        </p:blipFill>
        <p:spPr>
          <a:xfrm>
            <a:off x="8585627" y="2670726"/>
            <a:ext cx="2038350" cy="2247900"/>
          </a:xfrm>
          <a:prstGeom prst="rect">
            <a:avLst/>
          </a:prstGeom>
          <a:noFill/>
          <a:ln>
            <a:noFill/>
          </a:ln>
        </p:spPr>
      </p:pic>
      <p:sp>
        <p:nvSpPr>
          <p:cNvPr id="12" name="Google Shape;432;p43">
            <a:extLst>
              <a:ext uri="{FF2B5EF4-FFF2-40B4-BE49-F238E27FC236}">
                <a16:creationId xmlns:a16="http://schemas.microsoft.com/office/drawing/2014/main" id="{7604D6E0-BF8D-0D4A-BA32-68ED77CCB110}"/>
              </a:ext>
            </a:extLst>
          </p:cNvPr>
          <p:cNvSpPr txBox="1"/>
          <p:nvPr/>
        </p:nvSpPr>
        <p:spPr>
          <a:xfrm>
            <a:off x="8245352" y="2114164"/>
            <a:ext cx="2718900" cy="4258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err="1">
                <a:solidFill>
                  <a:srgbClr val="9B157C"/>
                </a:solidFill>
                <a:latin typeface="Calibri" panose="020F0502020204030204" pitchFamily="34" charset="0"/>
                <a:cs typeface="Calibri" panose="020F0502020204030204" pitchFamily="34" charset="0"/>
              </a:rPr>
              <a:t>RDMS</a:t>
            </a:r>
            <a:endParaRPr b="1" dirty="0">
              <a:solidFill>
                <a:srgbClr val="9B157C"/>
              </a:solidFill>
              <a:latin typeface="Calibri" panose="020F0502020204030204" pitchFamily="34" charset="0"/>
              <a:cs typeface="Calibri" panose="020F0502020204030204" pitchFamily="34" charset="0"/>
            </a:endParaRPr>
          </a:p>
        </p:txBody>
      </p:sp>
      <p:sp>
        <p:nvSpPr>
          <p:cNvPr id="4" name="Right Arrow 3">
            <a:extLst>
              <a:ext uri="{FF2B5EF4-FFF2-40B4-BE49-F238E27FC236}">
                <a16:creationId xmlns:a16="http://schemas.microsoft.com/office/drawing/2014/main" id="{F25B2069-2F80-CB4A-BBF7-A8DB89627A43}"/>
              </a:ext>
            </a:extLst>
          </p:cNvPr>
          <p:cNvSpPr/>
          <p:nvPr/>
        </p:nvSpPr>
        <p:spPr>
          <a:xfrm>
            <a:off x="4622301" y="3535241"/>
            <a:ext cx="5194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9B157C"/>
              </a:solidFill>
            </a:endParaRPr>
          </a:p>
        </p:txBody>
      </p:sp>
      <p:sp>
        <p:nvSpPr>
          <p:cNvPr id="14" name="Right Arrow 13">
            <a:extLst>
              <a:ext uri="{FF2B5EF4-FFF2-40B4-BE49-F238E27FC236}">
                <a16:creationId xmlns:a16="http://schemas.microsoft.com/office/drawing/2014/main" id="{5CA35041-CDA7-E944-8D1F-9EA016CC93D7}"/>
              </a:ext>
            </a:extLst>
          </p:cNvPr>
          <p:cNvSpPr/>
          <p:nvPr/>
        </p:nvSpPr>
        <p:spPr>
          <a:xfrm>
            <a:off x="7771901" y="3535241"/>
            <a:ext cx="5194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9B157C"/>
              </a:solidFill>
            </a:endParaRPr>
          </a:p>
        </p:txBody>
      </p:sp>
      <p:sp>
        <p:nvSpPr>
          <p:cNvPr id="15" name="Right Arrow 14">
            <a:extLst>
              <a:ext uri="{FF2B5EF4-FFF2-40B4-BE49-F238E27FC236}">
                <a16:creationId xmlns:a16="http://schemas.microsoft.com/office/drawing/2014/main" id="{06F7D2BF-BF3F-E042-98A7-226C086017F5}"/>
              </a:ext>
            </a:extLst>
          </p:cNvPr>
          <p:cNvSpPr/>
          <p:nvPr/>
        </p:nvSpPr>
        <p:spPr>
          <a:xfrm rot="5400000">
            <a:off x="6119332" y="2914167"/>
            <a:ext cx="5194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9B157C"/>
              </a:solidFill>
            </a:endParaRPr>
          </a:p>
        </p:txBody>
      </p:sp>
      <p:sp>
        <p:nvSpPr>
          <p:cNvPr id="16" name="Right Arrow 15">
            <a:extLst>
              <a:ext uri="{FF2B5EF4-FFF2-40B4-BE49-F238E27FC236}">
                <a16:creationId xmlns:a16="http://schemas.microsoft.com/office/drawing/2014/main" id="{17D77F5C-F583-864C-9ED0-524BD3F50A2A}"/>
              </a:ext>
            </a:extLst>
          </p:cNvPr>
          <p:cNvSpPr/>
          <p:nvPr/>
        </p:nvSpPr>
        <p:spPr>
          <a:xfrm rot="16200000">
            <a:off x="6119332" y="4113047"/>
            <a:ext cx="5194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9B157C"/>
              </a:solidFill>
            </a:endParaRPr>
          </a:p>
        </p:txBody>
      </p:sp>
    </p:spTree>
    <p:extLst>
      <p:ext uri="{BB962C8B-B14F-4D97-AF65-F5344CB8AC3E}">
        <p14:creationId xmlns:p14="http://schemas.microsoft.com/office/powerpoint/2010/main" val="3913471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 INGESTION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Google Shape;444;p44">
            <a:extLst>
              <a:ext uri="{FF2B5EF4-FFF2-40B4-BE49-F238E27FC236}">
                <a16:creationId xmlns:a16="http://schemas.microsoft.com/office/drawing/2014/main" id="{CA5B3800-C4CF-684F-A1B5-5F4FC37BF98B}"/>
              </a:ext>
            </a:extLst>
          </p:cNvPr>
          <p:cNvPicPr preferRelativeResize="0"/>
          <p:nvPr/>
        </p:nvPicPr>
        <p:blipFill>
          <a:blip r:embed="rId3">
            <a:alphaModFix/>
          </a:blip>
          <a:stretch>
            <a:fillRect/>
          </a:stretch>
        </p:blipFill>
        <p:spPr>
          <a:xfrm>
            <a:off x="2342001" y="2305050"/>
            <a:ext cx="2038350" cy="2247900"/>
          </a:xfrm>
          <a:prstGeom prst="rect">
            <a:avLst/>
          </a:prstGeom>
          <a:noFill/>
          <a:ln>
            <a:noFill/>
          </a:ln>
        </p:spPr>
      </p:pic>
      <p:sp>
        <p:nvSpPr>
          <p:cNvPr id="12" name="Google Shape;432;p43">
            <a:extLst>
              <a:ext uri="{FF2B5EF4-FFF2-40B4-BE49-F238E27FC236}">
                <a16:creationId xmlns:a16="http://schemas.microsoft.com/office/drawing/2014/main" id="{7604D6E0-BF8D-0D4A-BA32-68ED77CCB110}"/>
              </a:ext>
            </a:extLst>
          </p:cNvPr>
          <p:cNvSpPr txBox="1"/>
          <p:nvPr/>
        </p:nvSpPr>
        <p:spPr>
          <a:xfrm>
            <a:off x="2001726" y="1748488"/>
            <a:ext cx="2718900" cy="4258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err="1">
                <a:solidFill>
                  <a:srgbClr val="9B157C"/>
                </a:solidFill>
                <a:latin typeface="Calibri" panose="020F0502020204030204" pitchFamily="34" charset="0"/>
                <a:cs typeface="Calibri" panose="020F0502020204030204" pitchFamily="34" charset="0"/>
              </a:rPr>
              <a:t>RDMS</a:t>
            </a:r>
            <a:endParaRPr b="1" dirty="0">
              <a:solidFill>
                <a:srgbClr val="9B157C"/>
              </a:solidFill>
              <a:latin typeface="Calibri" panose="020F0502020204030204" pitchFamily="34" charset="0"/>
              <a:cs typeface="Calibri" panose="020F0502020204030204" pitchFamily="34" charset="0"/>
            </a:endParaRPr>
          </a:p>
        </p:txBody>
      </p:sp>
      <p:pic>
        <p:nvPicPr>
          <p:cNvPr id="20" name="Google Shape;462;p45">
            <a:extLst>
              <a:ext uri="{FF2B5EF4-FFF2-40B4-BE49-F238E27FC236}">
                <a16:creationId xmlns:a16="http://schemas.microsoft.com/office/drawing/2014/main" id="{1258929F-D623-0E45-BBEF-A05ABC7160C9}"/>
              </a:ext>
            </a:extLst>
          </p:cNvPr>
          <p:cNvPicPr preferRelativeResize="0"/>
          <p:nvPr/>
        </p:nvPicPr>
        <p:blipFill>
          <a:blip r:embed="rId4">
            <a:alphaModFix/>
          </a:blip>
          <a:stretch>
            <a:fillRect/>
          </a:stretch>
        </p:blipFill>
        <p:spPr>
          <a:xfrm>
            <a:off x="1300378" y="4713721"/>
            <a:ext cx="3936625" cy="1400975"/>
          </a:xfrm>
          <a:prstGeom prst="rect">
            <a:avLst/>
          </a:prstGeom>
          <a:noFill/>
          <a:ln>
            <a:noFill/>
          </a:ln>
        </p:spPr>
      </p:pic>
      <p:pic>
        <p:nvPicPr>
          <p:cNvPr id="21" name="Google Shape;473;p46">
            <a:extLst>
              <a:ext uri="{FF2B5EF4-FFF2-40B4-BE49-F238E27FC236}">
                <a16:creationId xmlns:a16="http://schemas.microsoft.com/office/drawing/2014/main" id="{385339B4-6ED3-264B-83B5-869F85D5733A}"/>
              </a:ext>
            </a:extLst>
          </p:cNvPr>
          <p:cNvPicPr preferRelativeResize="0"/>
          <p:nvPr/>
        </p:nvPicPr>
        <p:blipFill>
          <a:blip r:embed="rId5">
            <a:alphaModFix/>
          </a:blip>
          <a:stretch>
            <a:fillRect/>
          </a:stretch>
        </p:blipFill>
        <p:spPr>
          <a:xfrm>
            <a:off x="6112997" y="1961405"/>
            <a:ext cx="5002043" cy="4092948"/>
          </a:xfrm>
          <a:prstGeom prst="rect">
            <a:avLst/>
          </a:prstGeom>
          <a:noFill/>
          <a:ln>
            <a:noFill/>
          </a:ln>
        </p:spPr>
      </p:pic>
    </p:spTree>
    <p:extLst>
      <p:ext uri="{BB962C8B-B14F-4D97-AF65-F5344CB8AC3E}">
        <p14:creationId xmlns:p14="http://schemas.microsoft.com/office/powerpoint/2010/main" val="5568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Google Shape;377;p40">
            <a:extLst>
              <a:ext uri="{FF2B5EF4-FFF2-40B4-BE49-F238E27FC236}">
                <a16:creationId xmlns:a16="http://schemas.microsoft.com/office/drawing/2014/main" id="{57CEB047-78C6-F64E-893A-01B73B8B0EDC}"/>
              </a:ext>
            </a:extLst>
          </p:cNvPr>
          <p:cNvPicPr preferRelativeResize="0"/>
          <p:nvPr/>
        </p:nvPicPr>
        <p:blipFill>
          <a:blip r:embed="rId2">
            <a:alphaModFix/>
          </a:blip>
          <a:stretch>
            <a:fillRect/>
          </a:stretch>
        </p:blipFill>
        <p:spPr>
          <a:xfrm>
            <a:off x="109505" y="1427650"/>
            <a:ext cx="11972989" cy="4002700"/>
          </a:xfrm>
          <a:prstGeom prst="rect">
            <a:avLst/>
          </a:prstGeom>
          <a:noFill/>
          <a:ln>
            <a:noFill/>
          </a:ln>
        </p:spPr>
      </p:pic>
      <p:sp>
        <p:nvSpPr>
          <p:cNvPr id="2" name="Rectangle 1">
            <a:extLst>
              <a:ext uri="{FF2B5EF4-FFF2-40B4-BE49-F238E27FC236}">
                <a16:creationId xmlns:a16="http://schemas.microsoft.com/office/drawing/2014/main" id="{2DD1EAF4-D4CE-BF43-B96F-76145D6149A6}"/>
              </a:ext>
            </a:extLst>
          </p:cNvPr>
          <p:cNvSpPr/>
          <p:nvPr/>
        </p:nvSpPr>
        <p:spPr>
          <a:xfrm>
            <a:off x="4450080" y="1686560"/>
            <a:ext cx="1960880" cy="181864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Google Shape;127;p20">
            <a:extLst>
              <a:ext uri="{FF2B5EF4-FFF2-40B4-BE49-F238E27FC236}">
                <a16:creationId xmlns:a16="http://schemas.microsoft.com/office/drawing/2014/main" id="{05851F69-0CD6-2B47-912F-4B0B78EC60FE}"/>
              </a:ext>
            </a:extLst>
          </p:cNvPr>
          <p:cNvCxnSpPr>
            <a:cxnSpLocks/>
          </p:cNvCxnSpPr>
          <p:nvPr/>
        </p:nvCxnSpPr>
        <p:spPr>
          <a:xfrm rot="10800000" flipV="1">
            <a:off x="1605280" y="4541519"/>
            <a:ext cx="701040" cy="217769"/>
          </a:xfrm>
          <a:prstGeom prst="curvedConnector3">
            <a:avLst>
              <a:gd name="adj1" fmla="val 50000"/>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6" name="TextBox 5">
            <a:extLst>
              <a:ext uri="{FF2B5EF4-FFF2-40B4-BE49-F238E27FC236}">
                <a16:creationId xmlns:a16="http://schemas.microsoft.com/office/drawing/2014/main" id="{10EBDB2A-2905-8543-9175-A98BB1C69495}"/>
              </a:ext>
            </a:extLst>
          </p:cNvPr>
          <p:cNvSpPr txBox="1"/>
          <p:nvPr/>
        </p:nvSpPr>
        <p:spPr>
          <a:xfrm>
            <a:off x="136032" y="4759289"/>
            <a:ext cx="2125695" cy="646331"/>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We are HERE</a:t>
            </a:r>
          </a:p>
          <a:p>
            <a:pPr algn="ctr"/>
            <a:endParaRPr lang="en-US" b="1" dirty="0">
              <a:solidFill>
                <a:srgbClr val="9B157C"/>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ABA2293-D6F2-3447-B6E9-3F847EF93FB2}"/>
              </a:ext>
            </a:extLst>
          </p:cNvPr>
          <p:cNvSpPr/>
          <p:nvPr/>
        </p:nvSpPr>
        <p:spPr>
          <a:xfrm>
            <a:off x="2407920" y="3982720"/>
            <a:ext cx="2926080" cy="135128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52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494;p48">
            <a:extLst>
              <a:ext uri="{FF2B5EF4-FFF2-40B4-BE49-F238E27FC236}">
                <a16:creationId xmlns:a16="http://schemas.microsoft.com/office/drawing/2014/main" id="{DD554E43-9F49-5D42-940D-A1F28E5F0A5F}"/>
              </a:ext>
            </a:extLst>
          </p:cNvPr>
          <p:cNvPicPr preferRelativeResize="0"/>
          <p:nvPr/>
        </p:nvPicPr>
        <p:blipFill>
          <a:blip r:embed="rId2">
            <a:alphaModFix/>
          </a:blip>
          <a:stretch>
            <a:fillRect/>
          </a:stretch>
        </p:blipFill>
        <p:spPr>
          <a:xfrm>
            <a:off x="2498015" y="1388422"/>
            <a:ext cx="7195970" cy="5215969"/>
          </a:xfrm>
          <a:prstGeom prst="rect">
            <a:avLst/>
          </a:prstGeom>
          <a:noFill/>
          <a:ln>
            <a:noFill/>
          </a:ln>
        </p:spPr>
      </p:pic>
      <p:sp>
        <p:nvSpPr>
          <p:cNvPr id="8" name="TextBox 7">
            <a:extLst>
              <a:ext uri="{FF2B5EF4-FFF2-40B4-BE49-F238E27FC236}">
                <a16:creationId xmlns:a16="http://schemas.microsoft.com/office/drawing/2014/main" id="{15909CFB-CEAD-BF49-907B-BF9D85E03485}"/>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USE CASE: EXPLORATORY DATA ANALYSIS</a:t>
            </a:r>
          </a:p>
        </p:txBody>
      </p:sp>
      <p:cxnSp>
        <p:nvCxnSpPr>
          <p:cNvPr id="9" name="Straight Connector 8">
            <a:extLst>
              <a:ext uri="{FF2B5EF4-FFF2-40B4-BE49-F238E27FC236}">
                <a16:creationId xmlns:a16="http://schemas.microsoft.com/office/drawing/2014/main" id="{2C5A6C68-BCA8-A24E-BBD1-C26FC68B6DBC}"/>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187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USE CASE: EXPLORATORY DATA ANALYSIS</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74039" y="1626086"/>
            <a:ext cx="11553053" cy="3539430"/>
          </a:xfrm>
          <a:prstGeom prst="rect">
            <a:avLst/>
          </a:prstGeom>
        </p:spPr>
        <p:txBody>
          <a:bodyPr wrap="square">
            <a:spAutoFit/>
          </a:bodyPr>
          <a:lstStyle/>
          <a:p>
            <a:pPr algn="just"/>
            <a:r>
              <a:rPr lang="en-US" sz="1600" b="1" dirty="0">
                <a:solidFill>
                  <a:srgbClr val="A5C249"/>
                </a:solidFill>
                <a:latin typeface="Calibri" panose="020F0502020204030204" pitchFamily="34" charset="0"/>
                <a:cs typeface="Calibri" panose="020F0502020204030204" pitchFamily="34" charset="0"/>
              </a:rPr>
              <a:t>Aims:</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Better understand the data</a:t>
            </a:r>
          </a:p>
          <a:p>
            <a:pPr marL="742950" lvl="1" indent="-285750" algn="just">
              <a:buFont typeface="Courier New" panose="02070309020205020404" pitchFamily="49" charset="0"/>
              <a:buChar char="o"/>
            </a:pPr>
            <a:r>
              <a:rPr lang="en-US" sz="1600" b="1" dirty="0">
                <a:solidFill>
                  <a:schemeClr val="bg1"/>
                </a:solidFill>
                <a:latin typeface="Calibri" panose="020F0502020204030204" pitchFamily="34" charset="0"/>
                <a:cs typeface="Calibri" panose="020F0502020204030204" pitchFamily="34" charset="0"/>
              </a:rPr>
              <a:t>Patterns discovery</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Correlations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Skewness </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Unbalanced data</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Feature distributions (Descriptive statistics)</a:t>
            </a:r>
          </a:p>
          <a:p>
            <a:pPr marL="742950" lvl="1" indent="-285750" algn="just">
              <a:buFont typeface="Courier New" panose="02070309020205020404" pitchFamily="49" charset="0"/>
              <a:buChar char="o"/>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Do the appropriate transformations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Normalization</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Raise hypotheses about the potential successes and failures of the prospective model(s)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Data unbalanced -&gt; Biased predictions</a:t>
            </a:r>
          </a:p>
        </p:txBody>
      </p:sp>
    </p:spTree>
    <p:extLst>
      <p:ext uri="{BB962C8B-B14F-4D97-AF65-F5344CB8AC3E}">
        <p14:creationId xmlns:p14="http://schemas.microsoft.com/office/powerpoint/2010/main" val="475223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Google Shape;377;p40">
            <a:extLst>
              <a:ext uri="{FF2B5EF4-FFF2-40B4-BE49-F238E27FC236}">
                <a16:creationId xmlns:a16="http://schemas.microsoft.com/office/drawing/2014/main" id="{57CEB047-78C6-F64E-893A-01B73B8B0EDC}"/>
              </a:ext>
            </a:extLst>
          </p:cNvPr>
          <p:cNvPicPr preferRelativeResize="0"/>
          <p:nvPr/>
        </p:nvPicPr>
        <p:blipFill>
          <a:blip r:embed="rId2">
            <a:alphaModFix/>
          </a:blip>
          <a:stretch>
            <a:fillRect/>
          </a:stretch>
        </p:blipFill>
        <p:spPr>
          <a:xfrm>
            <a:off x="109505" y="1427650"/>
            <a:ext cx="11972989" cy="4002700"/>
          </a:xfrm>
          <a:prstGeom prst="rect">
            <a:avLst/>
          </a:prstGeom>
          <a:noFill/>
          <a:ln>
            <a:noFill/>
          </a:ln>
        </p:spPr>
      </p:pic>
      <p:sp>
        <p:nvSpPr>
          <p:cNvPr id="2" name="Rectangle 1">
            <a:extLst>
              <a:ext uri="{FF2B5EF4-FFF2-40B4-BE49-F238E27FC236}">
                <a16:creationId xmlns:a16="http://schemas.microsoft.com/office/drawing/2014/main" id="{2DD1EAF4-D4CE-BF43-B96F-76145D6149A6}"/>
              </a:ext>
            </a:extLst>
          </p:cNvPr>
          <p:cNvSpPr/>
          <p:nvPr/>
        </p:nvSpPr>
        <p:spPr>
          <a:xfrm>
            <a:off x="4785360" y="3505200"/>
            <a:ext cx="721360" cy="50800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Google Shape;127;p20">
            <a:extLst>
              <a:ext uri="{FF2B5EF4-FFF2-40B4-BE49-F238E27FC236}">
                <a16:creationId xmlns:a16="http://schemas.microsoft.com/office/drawing/2014/main" id="{05851F69-0CD6-2B47-912F-4B0B78EC60FE}"/>
              </a:ext>
            </a:extLst>
          </p:cNvPr>
          <p:cNvCxnSpPr>
            <a:cxnSpLocks/>
          </p:cNvCxnSpPr>
          <p:nvPr/>
        </p:nvCxnSpPr>
        <p:spPr>
          <a:xfrm rot="10800000" flipV="1">
            <a:off x="1950720" y="3759200"/>
            <a:ext cx="2692400" cy="1178560"/>
          </a:xfrm>
          <a:prstGeom prst="curvedConnector3">
            <a:avLst>
              <a:gd name="adj1" fmla="val 50000"/>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6" name="TextBox 5">
            <a:extLst>
              <a:ext uri="{FF2B5EF4-FFF2-40B4-BE49-F238E27FC236}">
                <a16:creationId xmlns:a16="http://schemas.microsoft.com/office/drawing/2014/main" id="{10EBDB2A-2905-8543-9175-A98BB1C69495}"/>
              </a:ext>
            </a:extLst>
          </p:cNvPr>
          <p:cNvSpPr txBox="1"/>
          <p:nvPr/>
        </p:nvSpPr>
        <p:spPr>
          <a:xfrm>
            <a:off x="136032" y="4759289"/>
            <a:ext cx="2125695" cy="646331"/>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We are HERE</a:t>
            </a:r>
          </a:p>
          <a:p>
            <a:pPr algn="ctr"/>
            <a:endParaRPr lang="en-US" b="1" dirty="0">
              <a:solidFill>
                <a:srgbClr val="9B157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904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Google Shape;519;p51">
            <a:extLst>
              <a:ext uri="{FF2B5EF4-FFF2-40B4-BE49-F238E27FC236}">
                <a16:creationId xmlns:a16="http://schemas.microsoft.com/office/drawing/2014/main" id="{B5A0A88B-B458-9E44-8E31-E3780FCB6B4F}"/>
              </a:ext>
            </a:extLst>
          </p:cNvPr>
          <p:cNvPicPr preferRelativeResize="0"/>
          <p:nvPr/>
        </p:nvPicPr>
        <p:blipFill>
          <a:blip r:embed="rId3">
            <a:alphaModFix/>
          </a:blip>
          <a:stretch>
            <a:fillRect/>
          </a:stretch>
        </p:blipFill>
        <p:spPr>
          <a:xfrm>
            <a:off x="358983" y="1598520"/>
            <a:ext cx="6243116" cy="2772685"/>
          </a:xfrm>
          <a:prstGeom prst="rect">
            <a:avLst/>
          </a:prstGeom>
          <a:noFill/>
          <a:ln>
            <a:noFill/>
          </a:ln>
        </p:spPr>
      </p:pic>
      <p:pic>
        <p:nvPicPr>
          <p:cNvPr id="21" name="Google Shape;520;p51">
            <a:extLst>
              <a:ext uri="{FF2B5EF4-FFF2-40B4-BE49-F238E27FC236}">
                <a16:creationId xmlns:a16="http://schemas.microsoft.com/office/drawing/2014/main" id="{A9CA6AF6-F85E-3D4E-8C8C-77CE32C62016}"/>
              </a:ext>
            </a:extLst>
          </p:cNvPr>
          <p:cNvPicPr preferRelativeResize="0"/>
          <p:nvPr/>
        </p:nvPicPr>
        <p:blipFill>
          <a:blip r:embed="rId4">
            <a:alphaModFix/>
          </a:blip>
          <a:stretch>
            <a:fillRect/>
          </a:stretch>
        </p:blipFill>
        <p:spPr>
          <a:xfrm>
            <a:off x="7816095" y="1598520"/>
            <a:ext cx="2049265" cy="1103184"/>
          </a:xfrm>
          <a:prstGeom prst="rect">
            <a:avLst/>
          </a:prstGeom>
          <a:noFill/>
          <a:ln>
            <a:noFill/>
          </a:ln>
        </p:spPr>
      </p:pic>
      <p:pic>
        <p:nvPicPr>
          <p:cNvPr id="22" name="Google Shape;521;p51">
            <a:extLst>
              <a:ext uri="{FF2B5EF4-FFF2-40B4-BE49-F238E27FC236}">
                <a16:creationId xmlns:a16="http://schemas.microsoft.com/office/drawing/2014/main" id="{F4A3D564-9BCD-AA4F-AD52-650580D9DB9D}"/>
              </a:ext>
            </a:extLst>
          </p:cNvPr>
          <p:cNvPicPr preferRelativeResize="0"/>
          <p:nvPr/>
        </p:nvPicPr>
        <p:blipFill>
          <a:blip r:embed="rId5">
            <a:alphaModFix/>
          </a:blip>
          <a:stretch>
            <a:fillRect/>
          </a:stretch>
        </p:blipFill>
        <p:spPr>
          <a:xfrm>
            <a:off x="6749749" y="3053080"/>
            <a:ext cx="4181955" cy="3185689"/>
          </a:xfrm>
          <a:prstGeom prst="rect">
            <a:avLst/>
          </a:prstGeom>
          <a:noFill/>
          <a:ln>
            <a:noFill/>
          </a:ln>
        </p:spPr>
      </p:pic>
      <p:pic>
        <p:nvPicPr>
          <p:cNvPr id="23" name="Google Shape;522;p51">
            <a:extLst>
              <a:ext uri="{FF2B5EF4-FFF2-40B4-BE49-F238E27FC236}">
                <a16:creationId xmlns:a16="http://schemas.microsoft.com/office/drawing/2014/main" id="{C070EA2D-F7A0-E84E-A62E-AD2805A3B2DD}"/>
              </a:ext>
            </a:extLst>
          </p:cNvPr>
          <p:cNvPicPr preferRelativeResize="0"/>
          <p:nvPr/>
        </p:nvPicPr>
        <p:blipFill>
          <a:blip r:embed="rId6">
            <a:alphaModFix/>
          </a:blip>
          <a:stretch>
            <a:fillRect/>
          </a:stretch>
        </p:blipFill>
        <p:spPr>
          <a:xfrm>
            <a:off x="5555200" y="4006838"/>
            <a:ext cx="1194549" cy="1278172"/>
          </a:xfrm>
          <a:prstGeom prst="rect">
            <a:avLst/>
          </a:prstGeom>
          <a:noFill/>
          <a:ln>
            <a:noFill/>
          </a:ln>
        </p:spPr>
      </p:pic>
      <p:sp>
        <p:nvSpPr>
          <p:cNvPr id="24" name="Rectangle 23">
            <a:extLst>
              <a:ext uri="{FF2B5EF4-FFF2-40B4-BE49-F238E27FC236}">
                <a16:creationId xmlns:a16="http://schemas.microsoft.com/office/drawing/2014/main" id="{87055753-E78A-2342-BC0B-6361C3F83502}"/>
              </a:ext>
            </a:extLst>
          </p:cNvPr>
          <p:cNvSpPr/>
          <p:nvPr/>
        </p:nvSpPr>
        <p:spPr>
          <a:xfrm>
            <a:off x="358983" y="4581303"/>
            <a:ext cx="6096000" cy="1200329"/>
          </a:xfrm>
          <a:prstGeom prst="rect">
            <a:avLst/>
          </a:prstGeom>
        </p:spPr>
        <p:txBody>
          <a:bodyPr>
            <a:spAutoFit/>
          </a:bodyPr>
          <a:lstStyle/>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ML is now easier because of these packages</a:t>
            </a: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TF Extended came into the picture</a:t>
            </a:r>
          </a:p>
          <a:p>
            <a:pPr marL="285750" indent="-285750">
              <a:buFont typeface="Arial" panose="020B0604020202020204" pitchFamily="34" charset="0"/>
              <a:buChar char="•"/>
            </a:pPr>
            <a:r>
              <a:rPr lang="en-GB" dirty="0" err="1">
                <a:latin typeface="Calibri Light" panose="020F0302020204030204" pitchFamily="34" charset="0"/>
                <a:cs typeface="Calibri Light" panose="020F0302020204030204" pitchFamily="34" charset="0"/>
              </a:rPr>
              <a:t>Scikit</a:t>
            </a:r>
            <a:r>
              <a:rPr lang="en-GB" dirty="0">
                <a:latin typeface="Calibri Light" panose="020F0302020204030204" pitchFamily="34" charset="0"/>
                <a:cs typeface="Calibri Light" panose="020F0302020204030204" pitchFamily="34" charset="0"/>
              </a:rPr>
              <a:t> Learn is everyone’s best friend</a:t>
            </a: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The other ones are good too</a:t>
            </a:r>
          </a:p>
        </p:txBody>
      </p:sp>
    </p:spTree>
    <p:extLst>
      <p:ext uri="{BB962C8B-B14F-4D97-AF65-F5344CB8AC3E}">
        <p14:creationId xmlns:p14="http://schemas.microsoft.com/office/powerpoint/2010/main" val="1927413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Google Shape;544;p53">
            <a:extLst>
              <a:ext uri="{FF2B5EF4-FFF2-40B4-BE49-F238E27FC236}">
                <a16:creationId xmlns:a16="http://schemas.microsoft.com/office/drawing/2014/main" id="{247A1394-2B76-B64A-91CC-0F83E98153C5}"/>
              </a:ext>
            </a:extLst>
          </p:cNvPr>
          <p:cNvPicPr preferRelativeResize="0"/>
          <p:nvPr/>
        </p:nvPicPr>
        <p:blipFill>
          <a:blip r:embed="rId3">
            <a:alphaModFix/>
          </a:blip>
          <a:stretch>
            <a:fillRect/>
          </a:stretch>
        </p:blipFill>
        <p:spPr>
          <a:xfrm>
            <a:off x="358983" y="1623440"/>
            <a:ext cx="2318899" cy="2253227"/>
          </a:xfrm>
          <a:prstGeom prst="rect">
            <a:avLst/>
          </a:prstGeom>
          <a:noFill/>
          <a:ln>
            <a:noFill/>
          </a:ln>
        </p:spPr>
      </p:pic>
      <p:pic>
        <p:nvPicPr>
          <p:cNvPr id="11" name="Google Shape;543;p53">
            <a:extLst>
              <a:ext uri="{FF2B5EF4-FFF2-40B4-BE49-F238E27FC236}">
                <a16:creationId xmlns:a16="http://schemas.microsoft.com/office/drawing/2014/main" id="{011822B5-A2A6-AB4C-B492-4295E7957C08}"/>
              </a:ext>
            </a:extLst>
          </p:cNvPr>
          <p:cNvPicPr preferRelativeResize="0"/>
          <p:nvPr/>
        </p:nvPicPr>
        <p:blipFill>
          <a:blip r:embed="rId4">
            <a:alphaModFix/>
          </a:blip>
          <a:stretch>
            <a:fillRect/>
          </a:stretch>
        </p:blipFill>
        <p:spPr>
          <a:xfrm rot="-3">
            <a:off x="3324773" y="1623440"/>
            <a:ext cx="3249732" cy="2253226"/>
          </a:xfrm>
          <a:prstGeom prst="rect">
            <a:avLst/>
          </a:prstGeom>
          <a:noFill/>
          <a:ln>
            <a:noFill/>
          </a:ln>
        </p:spPr>
      </p:pic>
      <p:pic>
        <p:nvPicPr>
          <p:cNvPr id="12" name="Google Shape;539;p53">
            <a:extLst>
              <a:ext uri="{FF2B5EF4-FFF2-40B4-BE49-F238E27FC236}">
                <a16:creationId xmlns:a16="http://schemas.microsoft.com/office/drawing/2014/main" id="{B22BD364-C45B-F442-897C-43C7438D49A7}"/>
              </a:ext>
            </a:extLst>
          </p:cNvPr>
          <p:cNvPicPr preferRelativeResize="0"/>
          <p:nvPr/>
        </p:nvPicPr>
        <p:blipFill>
          <a:blip r:embed="rId5">
            <a:alphaModFix/>
          </a:blip>
          <a:stretch>
            <a:fillRect/>
          </a:stretch>
        </p:blipFill>
        <p:spPr>
          <a:xfrm>
            <a:off x="7221396" y="1623438"/>
            <a:ext cx="4643554" cy="1805562"/>
          </a:xfrm>
          <a:prstGeom prst="rect">
            <a:avLst/>
          </a:prstGeom>
          <a:noFill/>
          <a:ln>
            <a:noFill/>
          </a:ln>
        </p:spPr>
      </p:pic>
      <p:pic>
        <p:nvPicPr>
          <p:cNvPr id="13" name="Google Shape;552;p53">
            <a:extLst>
              <a:ext uri="{FF2B5EF4-FFF2-40B4-BE49-F238E27FC236}">
                <a16:creationId xmlns:a16="http://schemas.microsoft.com/office/drawing/2014/main" id="{53D1D1A4-6A2A-6C48-9891-3612270DD196}"/>
              </a:ext>
            </a:extLst>
          </p:cNvPr>
          <p:cNvPicPr preferRelativeResize="0"/>
          <p:nvPr/>
        </p:nvPicPr>
        <p:blipFill>
          <a:blip r:embed="rId6">
            <a:alphaModFix/>
          </a:blip>
          <a:stretch>
            <a:fillRect/>
          </a:stretch>
        </p:blipFill>
        <p:spPr>
          <a:xfrm>
            <a:off x="7221396" y="3115077"/>
            <a:ext cx="1979163" cy="761590"/>
          </a:xfrm>
          <a:prstGeom prst="rect">
            <a:avLst/>
          </a:prstGeom>
          <a:noFill/>
          <a:ln>
            <a:noFill/>
          </a:ln>
        </p:spPr>
      </p:pic>
      <p:pic>
        <p:nvPicPr>
          <p:cNvPr id="14" name="Google Shape;551;p53">
            <a:extLst>
              <a:ext uri="{FF2B5EF4-FFF2-40B4-BE49-F238E27FC236}">
                <a16:creationId xmlns:a16="http://schemas.microsoft.com/office/drawing/2014/main" id="{EAF8D855-E1C3-A84B-8835-D2C46CF55496}"/>
              </a:ext>
            </a:extLst>
          </p:cNvPr>
          <p:cNvPicPr preferRelativeResize="0"/>
          <p:nvPr/>
        </p:nvPicPr>
        <p:blipFill>
          <a:blip r:embed="rId7">
            <a:alphaModFix/>
          </a:blip>
          <a:stretch>
            <a:fillRect/>
          </a:stretch>
        </p:blipFill>
        <p:spPr>
          <a:xfrm rot="10800000">
            <a:off x="642928" y="4111684"/>
            <a:ext cx="2965789" cy="1969457"/>
          </a:xfrm>
          <a:prstGeom prst="rect">
            <a:avLst/>
          </a:prstGeom>
          <a:noFill/>
          <a:ln>
            <a:noFill/>
          </a:ln>
        </p:spPr>
      </p:pic>
      <p:pic>
        <p:nvPicPr>
          <p:cNvPr id="15" name="Google Shape;550;p53">
            <a:extLst>
              <a:ext uri="{FF2B5EF4-FFF2-40B4-BE49-F238E27FC236}">
                <a16:creationId xmlns:a16="http://schemas.microsoft.com/office/drawing/2014/main" id="{78F283D9-BC72-324A-83F6-27500A394C74}"/>
              </a:ext>
            </a:extLst>
          </p:cNvPr>
          <p:cNvPicPr preferRelativeResize="0"/>
          <p:nvPr/>
        </p:nvPicPr>
        <p:blipFill>
          <a:blip r:embed="rId8">
            <a:alphaModFix/>
          </a:blip>
          <a:stretch>
            <a:fillRect/>
          </a:stretch>
        </p:blipFill>
        <p:spPr>
          <a:xfrm>
            <a:off x="3608717" y="4111684"/>
            <a:ext cx="2965789" cy="1977192"/>
          </a:xfrm>
          <a:prstGeom prst="rect">
            <a:avLst/>
          </a:prstGeom>
          <a:noFill/>
          <a:ln>
            <a:noFill/>
          </a:ln>
        </p:spPr>
      </p:pic>
      <p:pic>
        <p:nvPicPr>
          <p:cNvPr id="16" name="Google Shape;547;p53">
            <a:extLst>
              <a:ext uri="{FF2B5EF4-FFF2-40B4-BE49-F238E27FC236}">
                <a16:creationId xmlns:a16="http://schemas.microsoft.com/office/drawing/2014/main" id="{372BA6F6-1831-D34A-B720-BB345EF3244E}"/>
              </a:ext>
            </a:extLst>
          </p:cNvPr>
          <p:cNvPicPr preferRelativeResize="0"/>
          <p:nvPr/>
        </p:nvPicPr>
        <p:blipFill>
          <a:blip r:embed="rId9">
            <a:alphaModFix/>
          </a:blip>
          <a:stretch>
            <a:fillRect/>
          </a:stretch>
        </p:blipFill>
        <p:spPr>
          <a:xfrm>
            <a:off x="6574506" y="4111683"/>
            <a:ext cx="2964353" cy="1977192"/>
          </a:xfrm>
          <a:prstGeom prst="rect">
            <a:avLst/>
          </a:prstGeom>
          <a:noFill/>
          <a:ln>
            <a:noFill/>
          </a:ln>
        </p:spPr>
      </p:pic>
      <p:pic>
        <p:nvPicPr>
          <p:cNvPr id="17" name="Google Shape;545;p53">
            <a:extLst>
              <a:ext uri="{FF2B5EF4-FFF2-40B4-BE49-F238E27FC236}">
                <a16:creationId xmlns:a16="http://schemas.microsoft.com/office/drawing/2014/main" id="{FB506B10-A6CD-D24A-8659-4E2382DECB8F}"/>
              </a:ext>
            </a:extLst>
          </p:cNvPr>
          <p:cNvPicPr preferRelativeResize="0"/>
          <p:nvPr/>
        </p:nvPicPr>
        <p:blipFill>
          <a:blip r:embed="rId10">
            <a:alphaModFix/>
          </a:blip>
          <a:stretch>
            <a:fillRect/>
          </a:stretch>
        </p:blipFill>
        <p:spPr>
          <a:xfrm>
            <a:off x="9538859" y="4111682"/>
            <a:ext cx="1477098" cy="1969456"/>
          </a:xfrm>
          <a:prstGeom prst="rect">
            <a:avLst/>
          </a:prstGeom>
          <a:noFill/>
          <a:ln>
            <a:noFill/>
          </a:ln>
        </p:spPr>
      </p:pic>
      <p:sp>
        <p:nvSpPr>
          <p:cNvPr id="18" name="TextBox 17">
            <a:extLst>
              <a:ext uri="{FF2B5EF4-FFF2-40B4-BE49-F238E27FC236}">
                <a16:creationId xmlns:a16="http://schemas.microsoft.com/office/drawing/2014/main" id="{08AC61F9-7D44-3943-B6E3-4C937BC0F1DB}"/>
              </a:ext>
            </a:extLst>
          </p:cNvPr>
          <p:cNvSpPr txBox="1"/>
          <p:nvPr/>
        </p:nvSpPr>
        <p:spPr>
          <a:xfrm>
            <a:off x="721340" y="6077585"/>
            <a:ext cx="2806054"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Computer Science tree</a:t>
            </a:r>
          </a:p>
        </p:txBody>
      </p:sp>
      <p:sp>
        <p:nvSpPr>
          <p:cNvPr id="19" name="TextBox 18">
            <a:extLst>
              <a:ext uri="{FF2B5EF4-FFF2-40B4-BE49-F238E27FC236}">
                <a16:creationId xmlns:a16="http://schemas.microsoft.com/office/drawing/2014/main" id="{B082CE6E-CC3F-7F48-8C6B-CE67D22002BA}"/>
              </a:ext>
            </a:extLst>
          </p:cNvPr>
          <p:cNvSpPr txBox="1"/>
          <p:nvPr/>
        </p:nvSpPr>
        <p:spPr>
          <a:xfrm>
            <a:off x="4539305" y="6081138"/>
            <a:ext cx="1104612"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ERNIE</a:t>
            </a:r>
          </a:p>
        </p:txBody>
      </p:sp>
      <p:sp>
        <p:nvSpPr>
          <p:cNvPr id="25" name="TextBox 24">
            <a:extLst>
              <a:ext uri="{FF2B5EF4-FFF2-40B4-BE49-F238E27FC236}">
                <a16:creationId xmlns:a16="http://schemas.microsoft.com/office/drawing/2014/main" id="{52CA6E5A-EDD6-8F41-911A-62033F7FBA04}"/>
              </a:ext>
            </a:extLst>
          </p:cNvPr>
          <p:cNvSpPr txBox="1"/>
          <p:nvPr/>
        </p:nvSpPr>
        <p:spPr>
          <a:xfrm>
            <a:off x="7504376" y="6081138"/>
            <a:ext cx="1104612"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KERMIT</a:t>
            </a:r>
          </a:p>
        </p:txBody>
      </p:sp>
      <p:sp>
        <p:nvSpPr>
          <p:cNvPr id="26" name="TextBox 25">
            <a:extLst>
              <a:ext uri="{FF2B5EF4-FFF2-40B4-BE49-F238E27FC236}">
                <a16:creationId xmlns:a16="http://schemas.microsoft.com/office/drawing/2014/main" id="{3EB79F5C-57A0-7749-95FB-D0FF1005AE5B}"/>
              </a:ext>
            </a:extLst>
          </p:cNvPr>
          <p:cNvSpPr txBox="1"/>
          <p:nvPr/>
        </p:nvSpPr>
        <p:spPr>
          <a:xfrm>
            <a:off x="9725102" y="6088875"/>
            <a:ext cx="1104612"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BERT</a:t>
            </a:r>
          </a:p>
        </p:txBody>
      </p:sp>
    </p:spTree>
    <p:extLst>
      <p:ext uri="{BB962C8B-B14F-4D97-AF65-F5344CB8AC3E}">
        <p14:creationId xmlns:p14="http://schemas.microsoft.com/office/powerpoint/2010/main" val="9931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USE CASE: 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74039" y="1626086"/>
            <a:ext cx="11553053" cy="4524315"/>
          </a:xfrm>
          <a:prstGeom prst="rect">
            <a:avLst/>
          </a:prstGeom>
        </p:spPr>
        <p:txBody>
          <a:bodyPr wrap="square">
            <a:spAutoFit/>
          </a:bodyPr>
          <a:lstStyle/>
          <a:p>
            <a:pPr algn="just"/>
            <a:r>
              <a:rPr lang="en-US" sz="1600" b="1" dirty="0">
                <a:solidFill>
                  <a:srgbClr val="A5C249"/>
                </a:solidFill>
                <a:latin typeface="Calibri" panose="020F0502020204030204" pitchFamily="34" charset="0"/>
                <a:cs typeface="Calibri" panose="020F0502020204030204" pitchFamily="34" charset="0"/>
              </a:rPr>
              <a:t>Aims:</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Design Train/Test sets </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Choose a best set of estimators (predictors) for the task</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Train the model</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Producing a baseline </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Train with all the features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No regularization</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No optimization</a:t>
            </a:r>
          </a:p>
          <a:p>
            <a:pPr marL="742950" lvl="1" indent="-285750" algn="just">
              <a:buFont typeface="Courier New" panose="02070309020205020404" pitchFamily="49" charset="0"/>
              <a:buChar char="o"/>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Validate the hypothesis,</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Is the score greater than baseline?</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No: </a:t>
            </a:r>
            <a:r>
              <a:rPr lang="en-US" sz="1600" b="1" dirty="0">
                <a:solidFill>
                  <a:schemeClr val="bg1"/>
                </a:solidFill>
                <a:latin typeface="Calibri" panose="020F0502020204030204" pitchFamily="34" charset="0"/>
                <a:cs typeface="Calibri" panose="020F0502020204030204" pitchFamily="34" charset="0"/>
              </a:rPr>
              <a:t>Retrain with tuned hyperparameters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Yes: We have a candidate model</a:t>
            </a:r>
          </a:p>
        </p:txBody>
      </p:sp>
    </p:spTree>
    <p:extLst>
      <p:ext uri="{BB962C8B-B14F-4D97-AF65-F5344CB8AC3E}">
        <p14:creationId xmlns:p14="http://schemas.microsoft.com/office/powerpoint/2010/main" val="2896630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Google Shape;377;p40">
            <a:extLst>
              <a:ext uri="{FF2B5EF4-FFF2-40B4-BE49-F238E27FC236}">
                <a16:creationId xmlns:a16="http://schemas.microsoft.com/office/drawing/2014/main" id="{57CEB047-78C6-F64E-893A-01B73B8B0EDC}"/>
              </a:ext>
            </a:extLst>
          </p:cNvPr>
          <p:cNvPicPr preferRelativeResize="0"/>
          <p:nvPr/>
        </p:nvPicPr>
        <p:blipFill>
          <a:blip r:embed="rId2">
            <a:alphaModFix/>
          </a:blip>
          <a:stretch>
            <a:fillRect/>
          </a:stretch>
        </p:blipFill>
        <p:spPr>
          <a:xfrm>
            <a:off x="109505" y="1427650"/>
            <a:ext cx="11972989" cy="4002700"/>
          </a:xfrm>
          <a:prstGeom prst="rect">
            <a:avLst/>
          </a:prstGeom>
          <a:noFill/>
          <a:ln>
            <a:noFill/>
          </a:ln>
        </p:spPr>
      </p:pic>
      <p:sp>
        <p:nvSpPr>
          <p:cNvPr id="2" name="Rectangle 1">
            <a:extLst>
              <a:ext uri="{FF2B5EF4-FFF2-40B4-BE49-F238E27FC236}">
                <a16:creationId xmlns:a16="http://schemas.microsoft.com/office/drawing/2014/main" id="{2DD1EAF4-D4CE-BF43-B96F-76145D6149A6}"/>
              </a:ext>
            </a:extLst>
          </p:cNvPr>
          <p:cNvSpPr/>
          <p:nvPr/>
        </p:nvSpPr>
        <p:spPr>
          <a:xfrm>
            <a:off x="6360160" y="1859280"/>
            <a:ext cx="1991360" cy="156972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Google Shape;127;p20">
            <a:extLst>
              <a:ext uri="{FF2B5EF4-FFF2-40B4-BE49-F238E27FC236}">
                <a16:creationId xmlns:a16="http://schemas.microsoft.com/office/drawing/2014/main" id="{05851F69-0CD6-2B47-912F-4B0B78EC60FE}"/>
              </a:ext>
            </a:extLst>
          </p:cNvPr>
          <p:cNvCxnSpPr>
            <a:cxnSpLocks/>
          </p:cNvCxnSpPr>
          <p:nvPr/>
        </p:nvCxnSpPr>
        <p:spPr>
          <a:xfrm rot="10800000">
            <a:off x="1950720" y="4937760"/>
            <a:ext cx="3505200" cy="345440"/>
          </a:xfrm>
          <a:prstGeom prst="curvedConnector3">
            <a:avLst>
              <a:gd name="adj1" fmla="val 50000"/>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6" name="TextBox 5">
            <a:extLst>
              <a:ext uri="{FF2B5EF4-FFF2-40B4-BE49-F238E27FC236}">
                <a16:creationId xmlns:a16="http://schemas.microsoft.com/office/drawing/2014/main" id="{10EBDB2A-2905-8543-9175-A98BB1C69495}"/>
              </a:ext>
            </a:extLst>
          </p:cNvPr>
          <p:cNvSpPr txBox="1"/>
          <p:nvPr/>
        </p:nvSpPr>
        <p:spPr>
          <a:xfrm>
            <a:off x="136032" y="4759289"/>
            <a:ext cx="2125695" cy="646331"/>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We are HERE</a:t>
            </a:r>
          </a:p>
          <a:p>
            <a:pPr algn="ctr"/>
            <a:endParaRPr lang="en-US" b="1" dirty="0">
              <a:solidFill>
                <a:srgbClr val="9B157C"/>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09E021B-8036-F147-B7A8-0A79C619AC16}"/>
              </a:ext>
            </a:extLst>
          </p:cNvPr>
          <p:cNvSpPr/>
          <p:nvPr/>
        </p:nvSpPr>
        <p:spPr>
          <a:xfrm>
            <a:off x="5587999" y="4175760"/>
            <a:ext cx="2763521" cy="125459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8AABBC5-14AB-C54F-8E34-D631A84697DD}"/>
              </a:ext>
            </a:extLst>
          </p:cNvPr>
          <p:cNvSpPr/>
          <p:nvPr/>
        </p:nvSpPr>
        <p:spPr>
          <a:xfrm>
            <a:off x="8371840" y="1473200"/>
            <a:ext cx="1991360" cy="3932420"/>
          </a:xfrm>
          <a:prstGeom prst="rect">
            <a:avLst/>
          </a:prstGeom>
          <a:solidFill>
            <a:schemeClr val="accent1">
              <a:alpha val="0"/>
            </a:schemeClr>
          </a:solidFill>
          <a:ln w="63500">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869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CONTENT</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69444" y="1659285"/>
            <a:ext cx="11546485" cy="3539430"/>
          </a:xfrm>
          <a:prstGeom prst="rect">
            <a:avLst/>
          </a:prstGeom>
        </p:spPr>
        <p:txBody>
          <a:bodyPr wrap="square">
            <a:spAutoFit/>
          </a:bodyPr>
          <a:lstStyle/>
          <a:p>
            <a:pPr algn="just"/>
            <a:r>
              <a:rPr lang="en-US" sz="1600" b="1" dirty="0">
                <a:solidFill>
                  <a:schemeClr val="accent3"/>
                </a:solidFill>
                <a:latin typeface="Calibri" panose="020F0502020204030204" pitchFamily="34" charset="0"/>
                <a:cs typeface="Calibri" panose="020F0502020204030204" pitchFamily="34" charset="0"/>
              </a:rPr>
              <a:t>What to expect from this talk</a:t>
            </a:r>
            <a:r>
              <a:rPr lang="en-US" sz="1600" dirty="0">
                <a:solidFill>
                  <a:schemeClr val="accent1"/>
                </a:solidFill>
                <a:latin typeface="Calibri Light" panose="020F0302020204030204" pitchFamily="34" charset="0"/>
                <a:cs typeface="Calibri Light" panose="020F0302020204030204" pitchFamily="34" charset="0"/>
              </a:rPr>
              <a:t>!</a:t>
            </a:r>
          </a:p>
          <a:p>
            <a:pPr algn="just"/>
            <a:endParaRPr lang="en-US" sz="1600" dirty="0">
              <a:solidFill>
                <a:schemeClr val="accent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This talk is not about ...</a:t>
            </a:r>
          </a:p>
          <a:p>
            <a:pPr marL="742950" lvl="1" indent="-285750"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Proving the math's behind Machine Learning algorithms</a:t>
            </a:r>
          </a:p>
          <a:p>
            <a:pPr marL="742950" lvl="1" indent="-285750"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How to interpret a Machine Learning model</a:t>
            </a:r>
          </a:p>
          <a:p>
            <a:pPr marL="742950" lvl="1" indent="-285750"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Teaching you basics of Machine Learning or Data Science</a:t>
            </a:r>
          </a:p>
          <a:p>
            <a:pPr lvl="1" algn="just"/>
            <a:r>
              <a:rPr lang="en-US" sz="1600" dirty="0">
                <a:latin typeface="Calibri Light" panose="020F0302020204030204" pitchFamily="34" charset="0"/>
                <a:cs typeface="Calibri Light" panose="020F0302020204030204" pitchFamily="34" charset="0"/>
              </a:rPr>
              <a:t> </a:t>
            </a: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What is Machine Learning?</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Data Science is a nutshell</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What is </a:t>
            </a:r>
            <a:r>
              <a:rPr lang="en-US" sz="1600" dirty="0" err="1">
                <a:latin typeface="Calibri Light" panose="020F0302020204030204" pitchFamily="34" charset="0"/>
                <a:cs typeface="Calibri Light" panose="020F0302020204030204" pitchFamily="34" charset="0"/>
              </a:rPr>
              <a:t>MLOp’s</a:t>
            </a:r>
            <a:r>
              <a:rPr lang="en-US" sz="1600" dirty="0">
                <a:latin typeface="Calibri Light" panose="020F0302020204030204" pitchFamily="34" charset="0"/>
                <a:cs typeface="Calibri Light" panose="020F0302020204030204" pitchFamily="34" charset="0"/>
              </a:rPr>
              <a:t> and how does it fit in?</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Use Case Scenario</a:t>
            </a:r>
          </a:p>
        </p:txBody>
      </p:sp>
    </p:spTree>
    <p:extLst>
      <p:ext uri="{BB962C8B-B14F-4D97-AF65-F5344CB8AC3E}">
        <p14:creationId xmlns:p14="http://schemas.microsoft.com/office/powerpoint/2010/main" val="1209991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 INGESTION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Google Shape;391;p41">
            <a:extLst>
              <a:ext uri="{FF2B5EF4-FFF2-40B4-BE49-F238E27FC236}">
                <a16:creationId xmlns:a16="http://schemas.microsoft.com/office/drawing/2014/main" id="{1E1EE168-98DC-EB4C-BB23-86E280EB4C8B}"/>
              </a:ext>
            </a:extLst>
          </p:cNvPr>
          <p:cNvSpPr/>
          <p:nvPr/>
        </p:nvSpPr>
        <p:spPr>
          <a:xfrm>
            <a:off x="622973" y="2247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Temperature</a:t>
            </a:r>
            <a:endParaRPr sz="1800"/>
          </a:p>
        </p:txBody>
      </p:sp>
      <p:sp>
        <p:nvSpPr>
          <p:cNvPr id="7" name="Google Shape;392;p41">
            <a:extLst>
              <a:ext uri="{FF2B5EF4-FFF2-40B4-BE49-F238E27FC236}">
                <a16:creationId xmlns:a16="http://schemas.microsoft.com/office/drawing/2014/main" id="{7CDB9BB6-D249-A74B-9830-ED75A3517E3C}"/>
              </a:ext>
            </a:extLst>
          </p:cNvPr>
          <p:cNvSpPr/>
          <p:nvPr/>
        </p:nvSpPr>
        <p:spPr>
          <a:xfrm>
            <a:off x="622973" y="2879042"/>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CO2</a:t>
            </a:r>
            <a:endParaRPr sz="1800"/>
          </a:p>
        </p:txBody>
      </p:sp>
      <p:sp>
        <p:nvSpPr>
          <p:cNvPr id="8" name="Google Shape;393;p41">
            <a:extLst>
              <a:ext uri="{FF2B5EF4-FFF2-40B4-BE49-F238E27FC236}">
                <a16:creationId xmlns:a16="http://schemas.microsoft.com/office/drawing/2014/main" id="{12DFF498-7DF6-1F4B-88DA-A69F4294B34B}"/>
              </a:ext>
            </a:extLst>
          </p:cNvPr>
          <p:cNvSpPr/>
          <p:nvPr/>
        </p:nvSpPr>
        <p:spPr>
          <a:xfrm>
            <a:off x="622973" y="35102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a:t>
            </a:r>
            <a:endParaRPr sz="1800"/>
          </a:p>
        </p:txBody>
      </p:sp>
      <p:sp>
        <p:nvSpPr>
          <p:cNvPr id="9" name="Google Shape;394;p41">
            <a:extLst>
              <a:ext uri="{FF2B5EF4-FFF2-40B4-BE49-F238E27FC236}">
                <a16:creationId xmlns:a16="http://schemas.microsoft.com/office/drawing/2014/main" id="{25E5A0D8-E744-0C4C-94A4-5196CA978D18}"/>
              </a:ext>
            </a:extLst>
          </p:cNvPr>
          <p:cNvSpPr/>
          <p:nvPr/>
        </p:nvSpPr>
        <p:spPr>
          <a:xfrm>
            <a:off x="622973" y="41415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Light</a:t>
            </a:r>
            <a:endParaRPr sz="1800" dirty="0"/>
          </a:p>
        </p:txBody>
      </p:sp>
      <p:sp>
        <p:nvSpPr>
          <p:cNvPr id="10" name="Google Shape;395;p41">
            <a:extLst>
              <a:ext uri="{FF2B5EF4-FFF2-40B4-BE49-F238E27FC236}">
                <a16:creationId xmlns:a16="http://schemas.microsoft.com/office/drawing/2014/main" id="{2DD99421-9315-8949-B4C0-46CB422D52E6}"/>
              </a:ext>
            </a:extLst>
          </p:cNvPr>
          <p:cNvSpPr/>
          <p:nvPr/>
        </p:nvSpPr>
        <p:spPr>
          <a:xfrm>
            <a:off x="622973" y="4772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 Ratio</a:t>
            </a:r>
            <a:endParaRPr sz="1800"/>
          </a:p>
        </p:txBody>
      </p:sp>
      <p:sp>
        <p:nvSpPr>
          <p:cNvPr id="11" name="Google Shape;396;p41">
            <a:extLst>
              <a:ext uri="{FF2B5EF4-FFF2-40B4-BE49-F238E27FC236}">
                <a16:creationId xmlns:a16="http://schemas.microsoft.com/office/drawing/2014/main" id="{86B4BA73-EF2B-184F-AD2B-152B899A62DC}"/>
              </a:ext>
            </a:extLst>
          </p:cNvPr>
          <p:cNvSpPr/>
          <p:nvPr/>
        </p:nvSpPr>
        <p:spPr>
          <a:xfrm>
            <a:off x="622973" y="54040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Occupancy</a:t>
            </a:r>
            <a:endParaRPr sz="1800"/>
          </a:p>
        </p:txBody>
      </p:sp>
      <p:sp>
        <p:nvSpPr>
          <p:cNvPr id="12" name="Google Shape;397;p41">
            <a:extLst>
              <a:ext uri="{FF2B5EF4-FFF2-40B4-BE49-F238E27FC236}">
                <a16:creationId xmlns:a16="http://schemas.microsoft.com/office/drawing/2014/main" id="{69680335-BADD-1745-A841-B82C62E58C96}"/>
              </a:ext>
            </a:extLst>
          </p:cNvPr>
          <p:cNvSpPr txBox="1"/>
          <p:nvPr/>
        </p:nvSpPr>
        <p:spPr>
          <a:xfrm>
            <a:off x="491073" y="1771842"/>
            <a:ext cx="1876800" cy="377400"/>
          </a:xfrm>
          <a:prstGeom prst="rect">
            <a:avLst/>
          </a:prstGeom>
          <a:solidFill>
            <a:srgbClr val="9B157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bg1"/>
                </a:solidFill>
              </a:rPr>
              <a:t>Sensors</a:t>
            </a:r>
            <a:endParaRPr b="1" dirty="0">
              <a:solidFill>
                <a:schemeClr val="bg1"/>
              </a:solidFill>
            </a:endParaRPr>
          </a:p>
        </p:txBody>
      </p:sp>
      <p:sp>
        <p:nvSpPr>
          <p:cNvPr id="5" name="Right Arrow 4">
            <a:extLst>
              <a:ext uri="{FF2B5EF4-FFF2-40B4-BE49-F238E27FC236}">
                <a16:creationId xmlns:a16="http://schemas.microsoft.com/office/drawing/2014/main" id="{7D147977-7F8C-E044-9AA7-44CE6940BD57}"/>
              </a:ext>
            </a:extLst>
          </p:cNvPr>
          <p:cNvSpPr/>
          <p:nvPr/>
        </p:nvSpPr>
        <p:spPr>
          <a:xfrm>
            <a:off x="2481922" y="3543148"/>
            <a:ext cx="6575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a:extLst>
              <a:ext uri="{FF2B5EF4-FFF2-40B4-BE49-F238E27FC236}">
                <a16:creationId xmlns:a16="http://schemas.microsoft.com/office/drawing/2014/main" id="{48B31274-AF74-4A4D-9577-B906F99F964B}"/>
              </a:ext>
            </a:extLst>
          </p:cNvPr>
          <p:cNvSpPr/>
          <p:nvPr/>
        </p:nvSpPr>
        <p:spPr>
          <a:xfrm>
            <a:off x="5236428" y="3543148"/>
            <a:ext cx="7404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0D34312-2423-E34D-B0EA-C651F08F9E13}"/>
              </a:ext>
            </a:extLst>
          </p:cNvPr>
          <p:cNvSpPr/>
          <p:nvPr/>
        </p:nvSpPr>
        <p:spPr>
          <a:xfrm>
            <a:off x="358983" y="1583451"/>
            <a:ext cx="2133600" cy="4552181"/>
          </a:xfrm>
          <a:prstGeom prst="rect">
            <a:avLst/>
          </a:prstGeom>
          <a:solidFill>
            <a:schemeClr val="accent1">
              <a:alpha val="0"/>
            </a:schemeClr>
          </a:solidFill>
          <a:ln w="635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Straight Connector 16">
            <a:extLst>
              <a:ext uri="{FF2B5EF4-FFF2-40B4-BE49-F238E27FC236}">
                <a16:creationId xmlns:a16="http://schemas.microsoft.com/office/drawing/2014/main" id="{61076C15-A0FB-B34D-9476-1BD4427D92A6}"/>
              </a:ext>
            </a:extLst>
          </p:cNvPr>
          <p:cNvCxnSpPr/>
          <p:nvPr/>
        </p:nvCxnSpPr>
        <p:spPr>
          <a:xfrm>
            <a:off x="622973" y="5404030"/>
            <a:ext cx="1643400" cy="517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895A48-95E3-1343-BF18-7ACABFDE8262}"/>
              </a:ext>
            </a:extLst>
          </p:cNvPr>
          <p:cNvCxnSpPr>
            <a:cxnSpLocks/>
          </p:cNvCxnSpPr>
          <p:nvPr/>
        </p:nvCxnSpPr>
        <p:spPr>
          <a:xfrm flipV="1">
            <a:off x="622973" y="5404030"/>
            <a:ext cx="1643400" cy="5175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1" name="Google Shape;560;p55">
            <a:extLst>
              <a:ext uri="{FF2B5EF4-FFF2-40B4-BE49-F238E27FC236}">
                <a16:creationId xmlns:a16="http://schemas.microsoft.com/office/drawing/2014/main" id="{38EE4123-7482-D847-BE6B-557DCCE2DDDD}"/>
              </a:ext>
            </a:extLst>
          </p:cNvPr>
          <p:cNvPicPr preferRelativeResize="0"/>
          <p:nvPr/>
        </p:nvPicPr>
        <p:blipFill>
          <a:blip r:embed="rId2">
            <a:alphaModFix/>
          </a:blip>
          <a:stretch>
            <a:fillRect/>
          </a:stretch>
        </p:blipFill>
        <p:spPr>
          <a:xfrm>
            <a:off x="3195319" y="3400674"/>
            <a:ext cx="1978201" cy="736712"/>
          </a:xfrm>
          <a:prstGeom prst="rect">
            <a:avLst/>
          </a:prstGeom>
          <a:noFill/>
          <a:ln>
            <a:noFill/>
          </a:ln>
        </p:spPr>
      </p:pic>
      <p:sp>
        <p:nvSpPr>
          <p:cNvPr id="22" name="Rectangle 21">
            <a:extLst>
              <a:ext uri="{FF2B5EF4-FFF2-40B4-BE49-F238E27FC236}">
                <a16:creationId xmlns:a16="http://schemas.microsoft.com/office/drawing/2014/main" id="{6E0EF638-15B0-5C4E-BACD-894D61FA8421}"/>
              </a:ext>
            </a:extLst>
          </p:cNvPr>
          <p:cNvSpPr/>
          <p:nvPr/>
        </p:nvSpPr>
        <p:spPr>
          <a:xfrm>
            <a:off x="6040121" y="3092795"/>
            <a:ext cx="3215375" cy="1230285"/>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0FBF0CC1-E10B-604F-84BD-F436B0411214}"/>
              </a:ext>
            </a:extLst>
          </p:cNvPr>
          <p:cNvSpPr/>
          <p:nvPr/>
        </p:nvSpPr>
        <p:spPr>
          <a:xfrm>
            <a:off x="6096000" y="3476642"/>
            <a:ext cx="3103615" cy="584775"/>
          </a:xfrm>
          <a:prstGeom prst="rect">
            <a:avLst/>
          </a:prstGeom>
        </p:spPr>
        <p:txBody>
          <a:bodyPr wrap="square">
            <a:spAutoFit/>
          </a:bodyPr>
          <a:lstStyle/>
          <a:p>
            <a:pPr lvl="0" algn="ctr"/>
            <a:r>
              <a:rPr lang="en-GB" sz="1600" dirty="0">
                <a:solidFill>
                  <a:schemeClr val="bg1"/>
                </a:solidFill>
              </a:rPr>
              <a:t>Machine Learning Model</a:t>
            </a:r>
          </a:p>
          <a:p>
            <a:pPr lvl="0" algn="ctr"/>
            <a:r>
              <a:rPr lang="en-GB" sz="1600" dirty="0">
                <a:solidFill>
                  <a:schemeClr val="bg1"/>
                </a:solidFill>
              </a:rPr>
              <a:t>.</a:t>
            </a:r>
            <a:r>
              <a:rPr lang="en-GB" sz="1600" dirty="0" err="1">
                <a:solidFill>
                  <a:schemeClr val="bg1"/>
                </a:solidFill>
              </a:rPr>
              <a:t>pkl</a:t>
            </a:r>
            <a:endParaRPr lang="en-GB" sz="1600" dirty="0">
              <a:solidFill>
                <a:schemeClr val="bg1"/>
              </a:solidFill>
            </a:endParaRPr>
          </a:p>
        </p:txBody>
      </p:sp>
      <p:sp>
        <p:nvSpPr>
          <p:cNvPr id="25" name="Rectangle 24">
            <a:extLst>
              <a:ext uri="{FF2B5EF4-FFF2-40B4-BE49-F238E27FC236}">
                <a16:creationId xmlns:a16="http://schemas.microsoft.com/office/drawing/2014/main" id="{E89B388A-8982-4242-B372-44C1BE86AF7B}"/>
              </a:ext>
            </a:extLst>
          </p:cNvPr>
          <p:cNvSpPr/>
          <p:nvPr/>
        </p:nvSpPr>
        <p:spPr>
          <a:xfrm>
            <a:off x="6096000" y="5246560"/>
            <a:ext cx="3103615" cy="338554"/>
          </a:xfrm>
          <a:prstGeom prst="rect">
            <a:avLst/>
          </a:prstGeom>
        </p:spPr>
        <p:txBody>
          <a:bodyPr wrap="square">
            <a:spAutoFit/>
          </a:bodyPr>
          <a:lstStyle/>
          <a:p>
            <a:pPr lvl="0" algn="ctr"/>
            <a:r>
              <a:rPr lang="en-GB" sz="1600" dirty="0"/>
              <a:t>Is there anyone in the room?</a:t>
            </a:r>
          </a:p>
        </p:txBody>
      </p:sp>
      <p:sp>
        <p:nvSpPr>
          <p:cNvPr id="26" name="Right Arrow 25">
            <a:extLst>
              <a:ext uri="{FF2B5EF4-FFF2-40B4-BE49-F238E27FC236}">
                <a16:creationId xmlns:a16="http://schemas.microsoft.com/office/drawing/2014/main" id="{E8D4D637-BE88-C14A-A89D-86A9C134B669}"/>
              </a:ext>
            </a:extLst>
          </p:cNvPr>
          <p:cNvSpPr/>
          <p:nvPr/>
        </p:nvSpPr>
        <p:spPr>
          <a:xfrm rot="5400000">
            <a:off x="7294239" y="4512622"/>
            <a:ext cx="70485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Google Shape;630;p60">
            <a:extLst>
              <a:ext uri="{FF2B5EF4-FFF2-40B4-BE49-F238E27FC236}">
                <a16:creationId xmlns:a16="http://schemas.microsoft.com/office/drawing/2014/main" id="{B08DDE28-9A6E-F340-84ED-A0F9AA91E4A4}"/>
              </a:ext>
            </a:extLst>
          </p:cNvPr>
          <p:cNvPicPr preferRelativeResize="0"/>
          <p:nvPr/>
        </p:nvPicPr>
        <p:blipFill>
          <a:blip r:embed="rId3">
            <a:alphaModFix/>
          </a:blip>
          <a:stretch>
            <a:fillRect/>
          </a:stretch>
        </p:blipFill>
        <p:spPr>
          <a:xfrm>
            <a:off x="9730661" y="1941869"/>
            <a:ext cx="1150926" cy="1150926"/>
          </a:xfrm>
          <a:prstGeom prst="rect">
            <a:avLst/>
          </a:prstGeom>
          <a:noFill/>
          <a:ln>
            <a:noFill/>
          </a:ln>
        </p:spPr>
      </p:pic>
      <p:pic>
        <p:nvPicPr>
          <p:cNvPr id="28" name="Google Shape;654;p60">
            <a:extLst>
              <a:ext uri="{FF2B5EF4-FFF2-40B4-BE49-F238E27FC236}">
                <a16:creationId xmlns:a16="http://schemas.microsoft.com/office/drawing/2014/main" id="{F8154101-1C1B-274B-91E7-1A464F5BF009}"/>
              </a:ext>
            </a:extLst>
          </p:cNvPr>
          <p:cNvPicPr preferRelativeResize="0"/>
          <p:nvPr/>
        </p:nvPicPr>
        <p:blipFill>
          <a:blip r:embed="rId4">
            <a:alphaModFix/>
          </a:blip>
          <a:stretch>
            <a:fillRect/>
          </a:stretch>
        </p:blipFill>
        <p:spPr>
          <a:xfrm>
            <a:off x="9781461" y="4157706"/>
            <a:ext cx="1043635" cy="1150925"/>
          </a:xfrm>
          <a:prstGeom prst="rect">
            <a:avLst/>
          </a:prstGeom>
          <a:noFill/>
          <a:ln>
            <a:noFill/>
          </a:ln>
        </p:spPr>
      </p:pic>
      <p:pic>
        <p:nvPicPr>
          <p:cNvPr id="30" name="Google Shape;656;p60">
            <a:extLst>
              <a:ext uri="{FF2B5EF4-FFF2-40B4-BE49-F238E27FC236}">
                <a16:creationId xmlns:a16="http://schemas.microsoft.com/office/drawing/2014/main" id="{A78A0880-6636-624D-B59B-F7970F6AD23D}"/>
              </a:ext>
            </a:extLst>
          </p:cNvPr>
          <p:cNvPicPr preferRelativeResize="0"/>
          <p:nvPr/>
        </p:nvPicPr>
        <p:blipFill>
          <a:blip r:embed="rId5">
            <a:alphaModFix/>
          </a:blip>
          <a:stretch>
            <a:fillRect/>
          </a:stretch>
        </p:blipFill>
        <p:spPr>
          <a:xfrm>
            <a:off x="9748162" y="5324541"/>
            <a:ext cx="1110231" cy="572700"/>
          </a:xfrm>
          <a:prstGeom prst="rect">
            <a:avLst/>
          </a:prstGeom>
          <a:noFill/>
          <a:ln>
            <a:noFill/>
          </a:ln>
        </p:spPr>
      </p:pic>
      <p:sp>
        <p:nvSpPr>
          <p:cNvPr id="31" name="Right Arrow 30">
            <a:extLst>
              <a:ext uri="{FF2B5EF4-FFF2-40B4-BE49-F238E27FC236}">
                <a16:creationId xmlns:a16="http://schemas.microsoft.com/office/drawing/2014/main" id="{3E339A51-EB96-BC4D-A167-7607B12710C9}"/>
              </a:ext>
            </a:extLst>
          </p:cNvPr>
          <p:cNvSpPr/>
          <p:nvPr/>
        </p:nvSpPr>
        <p:spPr>
          <a:xfrm>
            <a:off x="9280108" y="3441548"/>
            <a:ext cx="74041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Up-down Arrow 31">
            <a:extLst>
              <a:ext uri="{FF2B5EF4-FFF2-40B4-BE49-F238E27FC236}">
                <a16:creationId xmlns:a16="http://schemas.microsoft.com/office/drawing/2014/main" id="{C647C337-4863-EF48-AB71-7ADFDE76C882}"/>
              </a:ext>
            </a:extLst>
          </p:cNvPr>
          <p:cNvSpPr/>
          <p:nvPr/>
        </p:nvSpPr>
        <p:spPr>
          <a:xfrm>
            <a:off x="10041938" y="3101188"/>
            <a:ext cx="484632" cy="105651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08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B2640-4DBB-1042-8B23-553E97CB8F42}"/>
              </a:ext>
            </a:extLst>
          </p:cNvPr>
          <p:cNvSpPr txBox="1"/>
          <p:nvPr/>
        </p:nvSpPr>
        <p:spPr>
          <a:xfrm>
            <a:off x="6308977" y="3013501"/>
            <a:ext cx="5102245" cy="830997"/>
          </a:xfrm>
          <a:prstGeom prst="rect">
            <a:avLst/>
          </a:prstGeom>
          <a:noFill/>
        </p:spPr>
        <p:txBody>
          <a:bodyPr wrap="square" rtlCol="0">
            <a:spAutoFit/>
          </a:bodyPr>
          <a:lstStyle/>
          <a:p>
            <a:pPr lvl="0"/>
            <a:r>
              <a:rPr lang="en-GB" sz="4800" dirty="0">
                <a:solidFill>
                  <a:srgbClr val="FFFFFF"/>
                </a:solidFill>
                <a:latin typeface="Proxima Nova"/>
                <a:ea typeface="Proxima Nova"/>
                <a:cs typeface="Proxima Nova"/>
                <a:sym typeface="Proxima Nova"/>
              </a:rPr>
              <a:t>DEMO</a:t>
            </a:r>
          </a:p>
        </p:txBody>
      </p:sp>
    </p:spTree>
    <p:extLst>
      <p:ext uri="{BB962C8B-B14F-4D97-AF65-F5344CB8AC3E}">
        <p14:creationId xmlns:p14="http://schemas.microsoft.com/office/powerpoint/2010/main" val="371684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EXPLORATORY DATA ANALYSIS</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Google Shape;611;p58">
            <a:extLst>
              <a:ext uri="{FF2B5EF4-FFF2-40B4-BE49-F238E27FC236}">
                <a16:creationId xmlns:a16="http://schemas.microsoft.com/office/drawing/2014/main" id="{B341A4F9-CFE4-0F42-82CD-504206E0B891}"/>
              </a:ext>
            </a:extLst>
          </p:cNvPr>
          <p:cNvPicPr preferRelativeResize="0"/>
          <p:nvPr/>
        </p:nvPicPr>
        <p:blipFill>
          <a:blip r:embed="rId2">
            <a:alphaModFix/>
          </a:blip>
          <a:stretch>
            <a:fillRect/>
          </a:stretch>
        </p:blipFill>
        <p:spPr>
          <a:xfrm>
            <a:off x="1952934" y="1529495"/>
            <a:ext cx="8286131" cy="4872249"/>
          </a:xfrm>
          <a:prstGeom prst="rect">
            <a:avLst/>
          </a:prstGeom>
          <a:noFill/>
          <a:ln>
            <a:noFill/>
          </a:ln>
        </p:spPr>
      </p:pic>
    </p:spTree>
    <p:extLst>
      <p:ext uri="{BB962C8B-B14F-4D97-AF65-F5344CB8AC3E}">
        <p14:creationId xmlns:p14="http://schemas.microsoft.com/office/powerpoint/2010/main" val="4266012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USE CASE: MACHINE LEARNING MODEL MONITORING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74039" y="1626086"/>
            <a:ext cx="11553053" cy="2800767"/>
          </a:xfrm>
          <a:prstGeom prst="rect">
            <a:avLst/>
          </a:prstGeom>
        </p:spPr>
        <p:txBody>
          <a:bodyPr wrap="square">
            <a:spAutoFit/>
          </a:bodyPr>
          <a:lstStyle/>
          <a:p>
            <a:pPr algn="just"/>
            <a:r>
              <a:rPr lang="en-US" sz="1600" b="1" dirty="0">
                <a:solidFill>
                  <a:srgbClr val="A5C249"/>
                </a:solidFill>
                <a:latin typeface="Calibri" panose="020F0502020204030204" pitchFamily="34" charset="0"/>
                <a:cs typeface="Calibri" panose="020F0502020204030204" pitchFamily="34" charset="0"/>
              </a:rPr>
              <a:t>Aims:</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Most important than the best ml scores </a:t>
            </a:r>
          </a:p>
          <a:p>
            <a:pPr marL="285750" indent="-285750" algn="just">
              <a:buFont typeface="Arial" panose="020B0604020202020204" pitchFamily="34" charset="0"/>
              <a:buChar char="•"/>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Check the health of your model</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Basic metrics are good, but the business metrics are better: happiness of the client, realistic prices ...</a:t>
            </a:r>
          </a:p>
          <a:p>
            <a:pPr marL="742950" lvl="1" indent="-285750" algn="just">
              <a:buFont typeface="Courier New" panose="02070309020205020404" pitchFamily="49" charset="0"/>
              <a:buChar char="o"/>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Check the distribution of your production data</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Check each features for change of distribution</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Seasonality</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Trends</a:t>
            </a:r>
          </a:p>
        </p:txBody>
      </p:sp>
    </p:spTree>
    <p:extLst>
      <p:ext uri="{BB962C8B-B14F-4D97-AF65-F5344CB8AC3E}">
        <p14:creationId xmlns:p14="http://schemas.microsoft.com/office/powerpoint/2010/main" val="3736328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DATA ENGINEERING: INGESTION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Google Shape;391;p41">
            <a:extLst>
              <a:ext uri="{FF2B5EF4-FFF2-40B4-BE49-F238E27FC236}">
                <a16:creationId xmlns:a16="http://schemas.microsoft.com/office/drawing/2014/main" id="{1E1EE168-98DC-EB4C-BB23-86E280EB4C8B}"/>
              </a:ext>
            </a:extLst>
          </p:cNvPr>
          <p:cNvSpPr/>
          <p:nvPr/>
        </p:nvSpPr>
        <p:spPr>
          <a:xfrm>
            <a:off x="2377270" y="2247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Temperature</a:t>
            </a:r>
            <a:endParaRPr sz="1800"/>
          </a:p>
        </p:txBody>
      </p:sp>
      <p:sp>
        <p:nvSpPr>
          <p:cNvPr id="7" name="Google Shape;392;p41">
            <a:extLst>
              <a:ext uri="{FF2B5EF4-FFF2-40B4-BE49-F238E27FC236}">
                <a16:creationId xmlns:a16="http://schemas.microsoft.com/office/drawing/2014/main" id="{7CDB9BB6-D249-A74B-9830-ED75A3517E3C}"/>
              </a:ext>
            </a:extLst>
          </p:cNvPr>
          <p:cNvSpPr/>
          <p:nvPr/>
        </p:nvSpPr>
        <p:spPr>
          <a:xfrm>
            <a:off x="2377270" y="2879042"/>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CO2</a:t>
            </a:r>
            <a:endParaRPr sz="1800"/>
          </a:p>
        </p:txBody>
      </p:sp>
      <p:sp>
        <p:nvSpPr>
          <p:cNvPr id="8" name="Google Shape;393;p41">
            <a:extLst>
              <a:ext uri="{FF2B5EF4-FFF2-40B4-BE49-F238E27FC236}">
                <a16:creationId xmlns:a16="http://schemas.microsoft.com/office/drawing/2014/main" id="{12DFF498-7DF6-1F4B-88DA-A69F4294B34B}"/>
              </a:ext>
            </a:extLst>
          </p:cNvPr>
          <p:cNvSpPr/>
          <p:nvPr/>
        </p:nvSpPr>
        <p:spPr>
          <a:xfrm>
            <a:off x="2377270" y="35102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a:t>
            </a:r>
            <a:endParaRPr sz="1800"/>
          </a:p>
        </p:txBody>
      </p:sp>
      <p:sp>
        <p:nvSpPr>
          <p:cNvPr id="9" name="Google Shape;394;p41">
            <a:extLst>
              <a:ext uri="{FF2B5EF4-FFF2-40B4-BE49-F238E27FC236}">
                <a16:creationId xmlns:a16="http://schemas.microsoft.com/office/drawing/2014/main" id="{25E5A0D8-E744-0C4C-94A4-5196CA978D18}"/>
              </a:ext>
            </a:extLst>
          </p:cNvPr>
          <p:cNvSpPr/>
          <p:nvPr/>
        </p:nvSpPr>
        <p:spPr>
          <a:xfrm>
            <a:off x="2377270" y="41415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Light</a:t>
            </a:r>
            <a:endParaRPr sz="1800" dirty="0"/>
          </a:p>
        </p:txBody>
      </p:sp>
      <p:sp>
        <p:nvSpPr>
          <p:cNvPr id="10" name="Google Shape;395;p41">
            <a:extLst>
              <a:ext uri="{FF2B5EF4-FFF2-40B4-BE49-F238E27FC236}">
                <a16:creationId xmlns:a16="http://schemas.microsoft.com/office/drawing/2014/main" id="{2DD99421-9315-8949-B4C0-46CB422D52E6}"/>
              </a:ext>
            </a:extLst>
          </p:cNvPr>
          <p:cNvSpPr/>
          <p:nvPr/>
        </p:nvSpPr>
        <p:spPr>
          <a:xfrm>
            <a:off x="2377270" y="477278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Humidity Ratio</a:t>
            </a:r>
            <a:endParaRPr sz="1800"/>
          </a:p>
        </p:txBody>
      </p:sp>
      <p:sp>
        <p:nvSpPr>
          <p:cNvPr id="11" name="Google Shape;396;p41">
            <a:extLst>
              <a:ext uri="{FF2B5EF4-FFF2-40B4-BE49-F238E27FC236}">
                <a16:creationId xmlns:a16="http://schemas.microsoft.com/office/drawing/2014/main" id="{86B4BA73-EF2B-184F-AD2B-152B899A62DC}"/>
              </a:ext>
            </a:extLst>
          </p:cNvPr>
          <p:cNvSpPr/>
          <p:nvPr/>
        </p:nvSpPr>
        <p:spPr>
          <a:xfrm>
            <a:off x="2377270" y="5404030"/>
            <a:ext cx="1643400" cy="517500"/>
          </a:xfrm>
          <a:prstGeom prst="roundRect">
            <a:avLst>
              <a:gd name="adj" fmla="val 16667"/>
            </a:avLst>
          </a:prstGeom>
          <a:solidFill>
            <a:schemeClr val="lt2"/>
          </a:solidFill>
          <a:ln w="9525" cap="flat" cmpd="sng">
            <a:solidFill>
              <a:srgbClr val="9B157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Occupancy</a:t>
            </a:r>
            <a:endParaRPr sz="1800"/>
          </a:p>
        </p:txBody>
      </p:sp>
      <p:sp>
        <p:nvSpPr>
          <p:cNvPr id="12" name="Google Shape;397;p41">
            <a:extLst>
              <a:ext uri="{FF2B5EF4-FFF2-40B4-BE49-F238E27FC236}">
                <a16:creationId xmlns:a16="http://schemas.microsoft.com/office/drawing/2014/main" id="{69680335-BADD-1745-A841-B82C62E58C96}"/>
              </a:ext>
            </a:extLst>
          </p:cNvPr>
          <p:cNvSpPr txBox="1"/>
          <p:nvPr/>
        </p:nvSpPr>
        <p:spPr>
          <a:xfrm>
            <a:off x="2245370" y="1771842"/>
            <a:ext cx="1876800" cy="377400"/>
          </a:xfrm>
          <a:prstGeom prst="rect">
            <a:avLst/>
          </a:prstGeom>
          <a:solidFill>
            <a:srgbClr val="9B157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bg1"/>
                </a:solidFill>
              </a:rPr>
              <a:t>Sensors</a:t>
            </a:r>
            <a:endParaRPr b="1" dirty="0">
              <a:solidFill>
                <a:schemeClr val="bg1"/>
              </a:solidFill>
            </a:endParaRPr>
          </a:p>
        </p:txBody>
      </p:sp>
      <p:sp>
        <p:nvSpPr>
          <p:cNvPr id="5" name="Right Arrow 4">
            <a:extLst>
              <a:ext uri="{FF2B5EF4-FFF2-40B4-BE49-F238E27FC236}">
                <a16:creationId xmlns:a16="http://schemas.microsoft.com/office/drawing/2014/main" id="{7D147977-7F8C-E044-9AA7-44CE6940BD57}"/>
              </a:ext>
            </a:extLst>
          </p:cNvPr>
          <p:cNvSpPr/>
          <p:nvPr/>
        </p:nvSpPr>
        <p:spPr>
          <a:xfrm>
            <a:off x="4236219" y="35431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a:extLst>
              <a:ext uri="{FF2B5EF4-FFF2-40B4-BE49-F238E27FC236}">
                <a16:creationId xmlns:a16="http://schemas.microsoft.com/office/drawing/2014/main" id="{48B31274-AF74-4A4D-9577-B906F99F964B}"/>
              </a:ext>
            </a:extLst>
          </p:cNvPr>
          <p:cNvSpPr/>
          <p:nvPr/>
        </p:nvSpPr>
        <p:spPr>
          <a:xfrm>
            <a:off x="7352024" y="35431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0D34312-2423-E34D-B0EA-C651F08F9E13}"/>
              </a:ext>
            </a:extLst>
          </p:cNvPr>
          <p:cNvSpPr/>
          <p:nvPr/>
        </p:nvSpPr>
        <p:spPr>
          <a:xfrm>
            <a:off x="2113280" y="1583451"/>
            <a:ext cx="2133600" cy="4552181"/>
          </a:xfrm>
          <a:prstGeom prst="rect">
            <a:avLst/>
          </a:prstGeom>
          <a:solidFill>
            <a:schemeClr val="accent1">
              <a:alpha val="0"/>
            </a:schemeClr>
          </a:solidFill>
          <a:ln w="635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61076C15-A0FB-B34D-9476-1BD4427D92A6}"/>
              </a:ext>
            </a:extLst>
          </p:cNvPr>
          <p:cNvCxnSpPr/>
          <p:nvPr/>
        </p:nvCxnSpPr>
        <p:spPr>
          <a:xfrm>
            <a:off x="2377270" y="5404030"/>
            <a:ext cx="1643400" cy="5175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895A48-95E3-1343-BF18-7ACABFDE8262}"/>
              </a:ext>
            </a:extLst>
          </p:cNvPr>
          <p:cNvCxnSpPr>
            <a:cxnSpLocks/>
          </p:cNvCxnSpPr>
          <p:nvPr/>
        </p:nvCxnSpPr>
        <p:spPr>
          <a:xfrm flipV="1">
            <a:off x="2377270" y="5404030"/>
            <a:ext cx="1643400" cy="5175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1" name="Google Shape;560;p55">
            <a:extLst>
              <a:ext uri="{FF2B5EF4-FFF2-40B4-BE49-F238E27FC236}">
                <a16:creationId xmlns:a16="http://schemas.microsoft.com/office/drawing/2014/main" id="{38EE4123-7482-D847-BE6B-557DCCE2DDDD}"/>
              </a:ext>
            </a:extLst>
          </p:cNvPr>
          <p:cNvPicPr preferRelativeResize="0"/>
          <p:nvPr/>
        </p:nvPicPr>
        <p:blipFill>
          <a:blip r:embed="rId2">
            <a:alphaModFix/>
          </a:blip>
          <a:stretch>
            <a:fillRect/>
          </a:stretch>
        </p:blipFill>
        <p:spPr>
          <a:xfrm>
            <a:off x="5294225" y="3400674"/>
            <a:ext cx="1978201" cy="736712"/>
          </a:xfrm>
          <a:prstGeom prst="rect">
            <a:avLst/>
          </a:prstGeom>
          <a:noFill/>
          <a:ln>
            <a:noFill/>
          </a:ln>
        </p:spPr>
      </p:pic>
      <p:sp>
        <p:nvSpPr>
          <p:cNvPr id="22" name="Rectangle 21">
            <a:extLst>
              <a:ext uri="{FF2B5EF4-FFF2-40B4-BE49-F238E27FC236}">
                <a16:creationId xmlns:a16="http://schemas.microsoft.com/office/drawing/2014/main" id="{6E0EF638-15B0-5C4E-BACD-894D61FA8421}"/>
              </a:ext>
            </a:extLst>
          </p:cNvPr>
          <p:cNvSpPr/>
          <p:nvPr/>
        </p:nvSpPr>
        <p:spPr>
          <a:xfrm>
            <a:off x="8410030" y="3092795"/>
            <a:ext cx="3215375" cy="1230285"/>
          </a:xfrm>
          <a:prstGeom prst="rect">
            <a:avLst/>
          </a:prstGeom>
          <a:solidFill>
            <a:srgbClr val="00909C"/>
          </a:solidFill>
          <a:ln>
            <a:solidFill>
              <a:srgbClr val="009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0FBF0CC1-E10B-604F-84BD-F436B0411214}"/>
              </a:ext>
            </a:extLst>
          </p:cNvPr>
          <p:cNvSpPr/>
          <p:nvPr/>
        </p:nvSpPr>
        <p:spPr>
          <a:xfrm>
            <a:off x="8465909" y="3476642"/>
            <a:ext cx="3103615" cy="584775"/>
          </a:xfrm>
          <a:prstGeom prst="rect">
            <a:avLst/>
          </a:prstGeom>
        </p:spPr>
        <p:txBody>
          <a:bodyPr wrap="square">
            <a:spAutoFit/>
          </a:bodyPr>
          <a:lstStyle/>
          <a:p>
            <a:pPr lvl="0" algn="ctr"/>
            <a:r>
              <a:rPr lang="en-GB" sz="1600" dirty="0">
                <a:solidFill>
                  <a:schemeClr val="bg1"/>
                </a:solidFill>
              </a:rPr>
              <a:t>Machine Learning Model</a:t>
            </a:r>
          </a:p>
          <a:p>
            <a:pPr lvl="0" algn="ctr"/>
            <a:r>
              <a:rPr lang="en-GB" sz="1600" dirty="0">
                <a:solidFill>
                  <a:schemeClr val="bg1"/>
                </a:solidFill>
              </a:rPr>
              <a:t>.</a:t>
            </a:r>
            <a:r>
              <a:rPr lang="en-GB" sz="1600" dirty="0" err="1">
                <a:solidFill>
                  <a:schemeClr val="bg1"/>
                </a:solidFill>
              </a:rPr>
              <a:t>pkl</a:t>
            </a:r>
            <a:endParaRPr lang="en-GB" sz="1600" dirty="0">
              <a:solidFill>
                <a:schemeClr val="bg1"/>
              </a:solidFill>
            </a:endParaRPr>
          </a:p>
        </p:txBody>
      </p:sp>
      <p:sp>
        <p:nvSpPr>
          <p:cNvPr id="25" name="Rectangle 24">
            <a:extLst>
              <a:ext uri="{FF2B5EF4-FFF2-40B4-BE49-F238E27FC236}">
                <a16:creationId xmlns:a16="http://schemas.microsoft.com/office/drawing/2014/main" id="{E89B388A-8982-4242-B372-44C1BE86AF7B}"/>
              </a:ext>
            </a:extLst>
          </p:cNvPr>
          <p:cNvSpPr/>
          <p:nvPr/>
        </p:nvSpPr>
        <p:spPr>
          <a:xfrm>
            <a:off x="8465909" y="5246560"/>
            <a:ext cx="3103615" cy="338554"/>
          </a:xfrm>
          <a:prstGeom prst="rect">
            <a:avLst/>
          </a:prstGeom>
        </p:spPr>
        <p:txBody>
          <a:bodyPr wrap="square">
            <a:spAutoFit/>
          </a:bodyPr>
          <a:lstStyle/>
          <a:p>
            <a:pPr lvl="0" algn="ctr"/>
            <a:r>
              <a:rPr lang="en-GB" sz="1600" dirty="0"/>
              <a:t>Is there anyone in the room?</a:t>
            </a:r>
          </a:p>
        </p:txBody>
      </p:sp>
      <p:sp>
        <p:nvSpPr>
          <p:cNvPr id="26" name="Right Arrow 25">
            <a:extLst>
              <a:ext uri="{FF2B5EF4-FFF2-40B4-BE49-F238E27FC236}">
                <a16:creationId xmlns:a16="http://schemas.microsoft.com/office/drawing/2014/main" id="{E8D4D637-BE88-C14A-A89D-86A9C134B669}"/>
              </a:ext>
            </a:extLst>
          </p:cNvPr>
          <p:cNvSpPr/>
          <p:nvPr/>
        </p:nvSpPr>
        <p:spPr>
          <a:xfrm rot="5400000">
            <a:off x="9664148" y="4512622"/>
            <a:ext cx="70485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641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MACHINE LEARNING A/B TESTING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Google Shape;664;p61">
            <a:extLst>
              <a:ext uri="{FF2B5EF4-FFF2-40B4-BE49-F238E27FC236}">
                <a16:creationId xmlns:a16="http://schemas.microsoft.com/office/drawing/2014/main" id="{FD83D96F-8D80-9C43-A098-EEAABE92A64F}"/>
              </a:ext>
            </a:extLst>
          </p:cNvPr>
          <p:cNvPicPr preferRelativeResize="0"/>
          <p:nvPr/>
        </p:nvPicPr>
        <p:blipFill>
          <a:blip r:embed="rId2">
            <a:alphaModFix/>
          </a:blip>
          <a:stretch>
            <a:fillRect/>
          </a:stretch>
        </p:blipFill>
        <p:spPr>
          <a:xfrm>
            <a:off x="1993420" y="1388422"/>
            <a:ext cx="8205160" cy="4824200"/>
          </a:xfrm>
          <a:prstGeom prst="rect">
            <a:avLst/>
          </a:prstGeom>
          <a:noFill/>
          <a:ln>
            <a:noFill/>
          </a:ln>
        </p:spPr>
      </p:pic>
    </p:spTree>
    <p:extLst>
      <p:ext uri="{BB962C8B-B14F-4D97-AF65-F5344CB8AC3E}">
        <p14:creationId xmlns:p14="http://schemas.microsoft.com/office/powerpoint/2010/main" val="1362367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USE CASE: SUMMARY PIPELINE</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36B168A-F062-C24C-AEFE-B4E263B67766}"/>
              </a:ext>
            </a:extLst>
          </p:cNvPr>
          <p:cNvSpPr/>
          <p:nvPr/>
        </p:nvSpPr>
        <p:spPr>
          <a:xfrm>
            <a:off x="358983" y="1639915"/>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B0AF2DAC-D740-1544-BDED-A84924AB57A8}"/>
              </a:ext>
            </a:extLst>
          </p:cNvPr>
          <p:cNvSpPr/>
          <p:nvPr/>
        </p:nvSpPr>
        <p:spPr>
          <a:xfrm>
            <a:off x="3274903" y="1650075"/>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3421606B-7DE7-C74B-A305-67E61C5A5A16}"/>
              </a:ext>
            </a:extLst>
          </p:cNvPr>
          <p:cNvSpPr txBox="1"/>
          <p:nvPr/>
        </p:nvSpPr>
        <p:spPr>
          <a:xfrm>
            <a:off x="435043" y="1772764"/>
            <a:ext cx="2536895"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Sensor data</a:t>
            </a:r>
          </a:p>
        </p:txBody>
      </p:sp>
      <p:sp>
        <p:nvSpPr>
          <p:cNvPr id="30" name="TextBox 29">
            <a:extLst>
              <a:ext uri="{FF2B5EF4-FFF2-40B4-BE49-F238E27FC236}">
                <a16:creationId xmlns:a16="http://schemas.microsoft.com/office/drawing/2014/main" id="{2FED0B12-0577-DE43-9636-E32B43D395CD}"/>
              </a:ext>
            </a:extLst>
          </p:cNvPr>
          <p:cNvSpPr txBox="1"/>
          <p:nvPr/>
        </p:nvSpPr>
        <p:spPr>
          <a:xfrm>
            <a:off x="3361123" y="1772764"/>
            <a:ext cx="2536895"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Data Lake</a:t>
            </a:r>
          </a:p>
        </p:txBody>
      </p:sp>
      <p:sp>
        <p:nvSpPr>
          <p:cNvPr id="31" name="Rectangle 30">
            <a:extLst>
              <a:ext uri="{FF2B5EF4-FFF2-40B4-BE49-F238E27FC236}">
                <a16:creationId xmlns:a16="http://schemas.microsoft.com/office/drawing/2014/main" id="{3C639F9A-AEF0-B645-AF4C-1C46AFAF2D0D}"/>
              </a:ext>
            </a:extLst>
          </p:cNvPr>
          <p:cNvSpPr/>
          <p:nvPr/>
        </p:nvSpPr>
        <p:spPr>
          <a:xfrm>
            <a:off x="6190823" y="1650075"/>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F9F737DA-9A35-6D41-8A74-458C3CB7578C}"/>
              </a:ext>
            </a:extLst>
          </p:cNvPr>
          <p:cNvSpPr txBox="1"/>
          <p:nvPr/>
        </p:nvSpPr>
        <p:spPr>
          <a:xfrm>
            <a:off x="6190822" y="1782924"/>
            <a:ext cx="2689017"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Data Warehouse</a:t>
            </a:r>
          </a:p>
        </p:txBody>
      </p:sp>
      <p:sp>
        <p:nvSpPr>
          <p:cNvPr id="33" name="Rectangle 32">
            <a:extLst>
              <a:ext uri="{FF2B5EF4-FFF2-40B4-BE49-F238E27FC236}">
                <a16:creationId xmlns:a16="http://schemas.microsoft.com/office/drawing/2014/main" id="{A76BF6BA-7295-3243-85EA-636225B4F717}"/>
              </a:ext>
            </a:extLst>
          </p:cNvPr>
          <p:cNvSpPr/>
          <p:nvPr/>
        </p:nvSpPr>
        <p:spPr>
          <a:xfrm>
            <a:off x="9101665" y="1650075"/>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A7138B1E-11C9-1D40-BFDC-BEBDE2579D99}"/>
              </a:ext>
            </a:extLst>
          </p:cNvPr>
          <p:cNvSpPr txBox="1"/>
          <p:nvPr/>
        </p:nvSpPr>
        <p:spPr>
          <a:xfrm>
            <a:off x="9101664" y="1782924"/>
            <a:ext cx="2689017"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Visualization</a:t>
            </a:r>
          </a:p>
        </p:txBody>
      </p:sp>
      <p:sp>
        <p:nvSpPr>
          <p:cNvPr id="35" name="Rectangle 34">
            <a:extLst>
              <a:ext uri="{FF2B5EF4-FFF2-40B4-BE49-F238E27FC236}">
                <a16:creationId xmlns:a16="http://schemas.microsoft.com/office/drawing/2014/main" id="{A658E85A-9E39-FC43-84B1-FE75D8253A34}"/>
              </a:ext>
            </a:extLst>
          </p:cNvPr>
          <p:cNvSpPr/>
          <p:nvPr/>
        </p:nvSpPr>
        <p:spPr>
          <a:xfrm>
            <a:off x="9015303" y="3102955"/>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512AF7A1-A530-614F-AA2D-B55952B6101C}"/>
              </a:ext>
            </a:extLst>
          </p:cNvPr>
          <p:cNvSpPr txBox="1"/>
          <p:nvPr/>
        </p:nvSpPr>
        <p:spPr>
          <a:xfrm>
            <a:off x="9015302" y="3235804"/>
            <a:ext cx="2689017"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Analysis</a:t>
            </a:r>
          </a:p>
        </p:txBody>
      </p:sp>
      <p:sp>
        <p:nvSpPr>
          <p:cNvPr id="37" name="Rectangle 36">
            <a:extLst>
              <a:ext uri="{FF2B5EF4-FFF2-40B4-BE49-F238E27FC236}">
                <a16:creationId xmlns:a16="http://schemas.microsoft.com/office/drawing/2014/main" id="{A8D15883-FA08-5E42-976D-34D4372AC851}"/>
              </a:ext>
            </a:extLst>
          </p:cNvPr>
          <p:cNvSpPr/>
          <p:nvPr/>
        </p:nvSpPr>
        <p:spPr>
          <a:xfrm>
            <a:off x="9101663" y="4479544"/>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14E0666C-0639-8242-AB82-2F3454E095AB}"/>
              </a:ext>
            </a:extLst>
          </p:cNvPr>
          <p:cNvSpPr txBox="1"/>
          <p:nvPr/>
        </p:nvSpPr>
        <p:spPr>
          <a:xfrm>
            <a:off x="9455563" y="4420006"/>
            <a:ext cx="1993056" cy="830997"/>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Feature Engineering</a:t>
            </a:r>
          </a:p>
        </p:txBody>
      </p:sp>
      <p:sp>
        <p:nvSpPr>
          <p:cNvPr id="39" name="Rectangle 38">
            <a:extLst>
              <a:ext uri="{FF2B5EF4-FFF2-40B4-BE49-F238E27FC236}">
                <a16:creationId xmlns:a16="http://schemas.microsoft.com/office/drawing/2014/main" id="{F091BE0B-7528-BD48-A266-584EECF7A172}"/>
              </a:ext>
            </a:extLst>
          </p:cNvPr>
          <p:cNvSpPr/>
          <p:nvPr/>
        </p:nvSpPr>
        <p:spPr>
          <a:xfrm>
            <a:off x="6190823" y="4480561"/>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TextBox 39">
            <a:extLst>
              <a:ext uri="{FF2B5EF4-FFF2-40B4-BE49-F238E27FC236}">
                <a16:creationId xmlns:a16="http://schemas.microsoft.com/office/drawing/2014/main" id="{157A4072-134C-C24A-ADBD-1B806A59DC8B}"/>
              </a:ext>
            </a:extLst>
          </p:cNvPr>
          <p:cNvSpPr txBox="1"/>
          <p:nvPr/>
        </p:nvSpPr>
        <p:spPr>
          <a:xfrm>
            <a:off x="6190822" y="4613410"/>
            <a:ext cx="2689017"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Modeling</a:t>
            </a:r>
          </a:p>
        </p:txBody>
      </p:sp>
      <p:sp>
        <p:nvSpPr>
          <p:cNvPr id="41" name="Rectangle 40">
            <a:extLst>
              <a:ext uri="{FF2B5EF4-FFF2-40B4-BE49-F238E27FC236}">
                <a16:creationId xmlns:a16="http://schemas.microsoft.com/office/drawing/2014/main" id="{F2A14841-E681-A744-8A00-959F4D28FFCD}"/>
              </a:ext>
            </a:extLst>
          </p:cNvPr>
          <p:cNvSpPr/>
          <p:nvPr/>
        </p:nvSpPr>
        <p:spPr>
          <a:xfrm>
            <a:off x="3274904" y="4480561"/>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TextBox 41">
            <a:extLst>
              <a:ext uri="{FF2B5EF4-FFF2-40B4-BE49-F238E27FC236}">
                <a16:creationId xmlns:a16="http://schemas.microsoft.com/office/drawing/2014/main" id="{E0C157FE-7BB2-0D44-934C-BD50C3C2D7EF}"/>
              </a:ext>
            </a:extLst>
          </p:cNvPr>
          <p:cNvSpPr txBox="1"/>
          <p:nvPr/>
        </p:nvSpPr>
        <p:spPr>
          <a:xfrm>
            <a:off x="3274903" y="4613410"/>
            <a:ext cx="2689017"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Monitoring</a:t>
            </a:r>
          </a:p>
        </p:txBody>
      </p:sp>
      <p:sp>
        <p:nvSpPr>
          <p:cNvPr id="43" name="Rectangle 42">
            <a:extLst>
              <a:ext uri="{FF2B5EF4-FFF2-40B4-BE49-F238E27FC236}">
                <a16:creationId xmlns:a16="http://schemas.microsoft.com/office/drawing/2014/main" id="{0A1AB562-9F96-314E-8CAD-40624CC49123}"/>
              </a:ext>
            </a:extLst>
          </p:cNvPr>
          <p:cNvSpPr/>
          <p:nvPr/>
        </p:nvSpPr>
        <p:spPr>
          <a:xfrm>
            <a:off x="358983" y="4479544"/>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xtBox 43">
            <a:extLst>
              <a:ext uri="{FF2B5EF4-FFF2-40B4-BE49-F238E27FC236}">
                <a16:creationId xmlns:a16="http://schemas.microsoft.com/office/drawing/2014/main" id="{8EEE1772-2086-A24B-B248-DFBEE742BFF5}"/>
              </a:ext>
            </a:extLst>
          </p:cNvPr>
          <p:cNvSpPr txBox="1"/>
          <p:nvPr/>
        </p:nvSpPr>
        <p:spPr>
          <a:xfrm>
            <a:off x="358982" y="4612393"/>
            <a:ext cx="2689017"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Serving</a:t>
            </a:r>
          </a:p>
        </p:txBody>
      </p:sp>
      <p:sp>
        <p:nvSpPr>
          <p:cNvPr id="45" name="Rectangle 44">
            <a:extLst>
              <a:ext uri="{FF2B5EF4-FFF2-40B4-BE49-F238E27FC236}">
                <a16:creationId xmlns:a16="http://schemas.microsoft.com/office/drawing/2014/main" id="{C79E9178-11DA-3042-9B46-81B015884020}"/>
              </a:ext>
            </a:extLst>
          </p:cNvPr>
          <p:cNvSpPr/>
          <p:nvPr/>
        </p:nvSpPr>
        <p:spPr>
          <a:xfrm>
            <a:off x="358983" y="3102955"/>
            <a:ext cx="2689017" cy="72736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AE745935-7844-3149-9364-D3834975F379}"/>
              </a:ext>
            </a:extLst>
          </p:cNvPr>
          <p:cNvSpPr txBox="1"/>
          <p:nvPr/>
        </p:nvSpPr>
        <p:spPr>
          <a:xfrm>
            <a:off x="464673" y="3038154"/>
            <a:ext cx="2404537" cy="830997"/>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Data Collection from Prod</a:t>
            </a:r>
          </a:p>
        </p:txBody>
      </p:sp>
      <p:cxnSp>
        <p:nvCxnSpPr>
          <p:cNvPr id="47" name="Straight Arrow Connector 46">
            <a:extLst>
              <a:ext uri="{FF2B5EF4-FFF2-40B4-BE49-F238E27FC236}">
                <a16:creationId xmlns:a16="http://schemas.microsoft.com/office/drawing/2014/main" id="{A84CE6FE-FE5D-A54B-9DA2-0D670166B419}"/>
              </a:ext>
            </a:extLst>
          </p:cNvPr>
          <p:cNvCxnSpPr>
            <a:cxnSpLocks/>
          </p:cNvCxnSpPr>
          <p:nvPr/>
        </p:nvCxnSpPr>
        <p:spPr>
          <a:xfrm>
            <a:off x="2900678" y="2013756"/>
            <a:ext cx="294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45BE0EB-FD7B-394F-A73B-EC78572FC706}"/>
              </a:ext>
            </a:extLst>
          </p:cNvPr>
          <p:cNvCxnSpPr>
            <a:cxnSpLocks/>
          </p:cNvCxnSpPr>
          <p:nvPr/>
        </p:nvCxnSpPr>
        <p:spPr>
          <a:xfrm>
            <a:off x="5816598" y="2013756"/>
            <a:ext cx="294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E2E1EAA-6C3B-004D-AD35-07AAEAE8DF5F}"/>
              </a:ext>
            </a:extLst>
          </p:cNvPr>
          <p:cNvCxnSpPr>
            <a:cxnSpLocks/>
          </p:cNvCxnSpPr>
          <p:nvPr/>
        </p:nvCxnSpPr>
        <p:spPr>
          <a:xfrm>
            <a:off x="8732519" y="2013756"/>
            <a:ext cx="294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EA9C1F9-5721-0941-B82F-1995CDCE78B7}"/>
              </a:ext>
            </a:extLst>
          </p:cNvPr>
          <p:cNvCxnSpPr>
            <a:cxnSpLocks/>
          </p:cNvCxnSpPr>
          <p:nvPr/>
        </p:nvCxnSpPr>
        <p:spPr>
          <a:xfrm>
            <a:off x="10337799" y="2367280"/>
            <a:ext cx="0" cy="38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0010321-F4E7-D847-90EE-A1AF196E52F8}"/>
              </a:ext>
            </a:extLst>
          </p:cNvPr>
          <p:cNvCxnSpPr>
            <a:cxnSpLocks/>
          </p:cNvCxnSpPr>
          <p:nvPr/>
        </p:nvCxnSpPr>
        <p:spPr>
          <a:xfrm>
            <a:off x="10337799" y="3810000"/>
            <a:ext cx="0" cy="38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0EB7F87-87F8-3149-B085-7C4DCEACD599}"/>
              </a:ext>
            </a:extLst>
          </p:cNvPr>
          <p:cNvCxnSpPr>
            <a:cxnSpLocks/>
          </p:cNvCxnSpPr>
          <p:nvPr/>
        </p:nvCxnSpPr>
        <p:spPr>
          <a:xfrm flipH="1">
            <a:off x="8903542" y="4878876"/>
            <a:ext cx="299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0A5C02-CC60-B448-B41F-F055D7ECA471}"/>
              </a:ext>
            </a:extLst>
          </p:cNvPr>
          <p:cNvCxnSpPr>
            <a:cxnSpLocks/>
          </p:cNvCxnSpPr>
          <p:nvPr/>
        </p:nvCxnSpPr>
        <p:spPr>
          <a:xfrm flipH="1">
            <a:off x="6018102" y="4868716"/>
            <a:ext cx="299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F88A815-22FE-7E45-BEF8-0BC8674186E8}"/>
              </a:ext>
            </a:extLst>
          </p:cNvPr>
          <p:cNvCxnSpPr>
            <a:cxnSpLocks/>
          </p:cNvCxnSpPr>
          <p:nvPr/>
        </p:nvCxnSpPr>
        <p:spPr>
          <a:xfrm flipH="1">
            <a:off x="3102182" y="4868716"/>
            <a:ext cx="299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AD90B63-40E0-F343-A334-BC50EED01818}"/>
              </a:ext>
            </a:extLst>
          </p:cNvPr>
          <p:cNvCxnSpPr>
            <a:cxnSpLocks/>
          </p:cNvCxnSpPr>
          <p:nvPr/>
        </p:nvCxnSpPr>
        <p:spPr>
          <a:xfrm flipV="1">
            <a:off x="1688248" y="4002002"/>
            <a:ext cx="0" cy="521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8AE8C9DA-EE82-7E4F-9D0F-7A449DE87055}"/>
              </a:ext>
            </a:extLst>
          </p:cNvPr>
          <p:cNvCxnSpPr>
            <a:cxnSpLocks/>
          </p:cNvCxnSpPr>
          <p:nvPr/>
        </p:nvCxnSpPr>
        <p:spPr>
          <a:xfrm flipV="1">
            <a:off x="2974900" y="2640088"/>
            <a:ext cx="4728633" cy="817872"/>
          </a:xfrm>
          <a:prstGeom prst="bentConnector3">
            <a:avLst>
              <a:gd name="adj1" fmla="val 10006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8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FROM THE PAPER REFERRED TO BELOW</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74039" y="1626086"/>
            <a:ext cx="11553053" cy="3046988"/>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Development Challenges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Reproducibility is an issue due to multiple hyperparameters and the complexity of the data</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Hardware configuration can impact the output (GPU, RAM, CPU ...)</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Debugging is now a hassle with the rise of big libraries like Apache Spark, </a:t>
            </a:r>
            <a:r>
              <a:rPr lang="en-US" sz="1600" dirty="0" err="1">
                <a:solidFill>
                  <a:schemeClr val="bg1"/>
                </a:solidFill>
                <a:latin typeface="Calibri Light" panose="020F0302020204030204" pitchFamily="34" charset="0"/>
                <a:cs typeface="Calibri Light" panose="020F0302020204030204" pitchFamily="34" charset="0"/>
              </a:rPr>
              <a:t>Tensorflow</a:t>
            </a:r>
            <a:r>
              <a:rPr lang="en-US" sz="1600" dirty="0">
                <a:solidFill>
                  <a:schemeClr val="bg1"/>
                </a:solidFill>
                <a:latin typeface="Calibri Light" panose="020F0302020204030204" pitchFamily="34" charset="0"/>
                <a:cs typeface="Calibri Light" panose="020F0302020204030204" pitchFamily="34" charset="0"/>
              </a:rPr>
              <a:t> and the other, obstructing us to better understand the decision of a model. </a:t>
            </a:r>
          </a:p>
          <a:p>
            <a:pPr marL="742950" lvl="1" indent="-285750" algn="just">
              <a:buFont typeface="Courier New" panose="02070309020205020404" pitchFamily="49" charset="0"/>
              <a:buChar char="o"/>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Production Challenges: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ML relies on multiple factors, like hardware, software. Daily change make academics happy, and businesses sad because of a change of a specific package (like any other Software Engineering deliverable but at a bigger scale)</a:t>
            </a:r>
          </a:p>
          <a:p>
            <a:pPr marL="742950" lvl="1" indent="-285750" algn="just">
              <a:buFont typeface="Courier New" panose="02070309020205020404" pitchFamily="49" charset="0"/>
              <a:buChar char="o"/>
            </a:pPr>
            <a:endParaRPr lang="en-US" sz="1600" dirty="0">
              <a:solidFill>
                <a:schemeClr val="bg1"/>
              </a:solidFill>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Organizational Challenges:</a:t>
            </a:r>
          </a:p>
          <a:p>
            <a:pPr marL="742950" lvl="1" indent="-285750" algn="just">
              <a:buFont typeface="Courier New" panose="02070309020205020404" pitchFamily="49" charset="0"/>
              <a:buChar char="o"/>
            </a:pPr>
            <a:r>
              <a:rPr lang="en-US" sz="1600" dirty="0">
                <a:solidFill>
                  <a:schemeClr val="bg1"/>
                </a:solidFill>
                <a:latin typeface="Calibri Light" panose="020F0302020204030204" pitchFamily="34" charset="0"/>
                <a:cs typeface="Calibri Light" panose="020F0302020204030204" pitchFamily="34" charset="0"/>
              </a:rPr>
              <a:t>Privacy and Data Safety is a MAJOR issue in the process. Data is the new gold and will be hunted if neglected</a:t>
            </a:r>
          </a:p>
        </p:txBody>
      </p:sp>
      <p:pic>
        <p:nvPicPr>
          <p:cNvPr id="5" name="Google Shape;708;p64">
            <a:extLst>
              <a:ext uri="{FF2B5EF4-FFF2-40B4-BE49-F238E27FC236}">
                <a16:creationId xmlns:a16="http://schemas.microsoft.com/office/drawing/2014/main" id="{30AADF36-6551-4944-8F89-E7029FA0838F}"/>
              </a:ext>
            </a:extLst>
          </p:cNvPr>
          <p:cNvPicPr preferRelativeResize="0"/>
          <p:nvPr/>
        </p:nvPicPr>
        <p:blipFill>
          <a:blip r:embed="rId2">
            <a:alphaModFix/>
          </a:blip>
          <a:stretch>
            <a:fillRect/>
          </a:stretch>
        </p:blipFill>
        <p:spPr>
          <a:xfrm>
            <a:off x="1759001" y="4910738"/>
            <a:ext cx="8673998" cy="1642550"/>
          </a:xfrm>
          <a:prstGeom prst="rect">
            <a:avLst/>
          </a:prstGeom>
          <a:noFill/>
          <a:ln w="2857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89153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SOME SOLUTIONS</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Google Shape;717;p65">
            <a:extLst>
              <a:ext uri="{FF2B5EF4-FFF2-40B4-BE49-F238E27FC236}">
                <a16:creationId xmlns:a16="http://schemas.microsoft.com/office/drawing/2014/main" id="{A2DEB5E5-88B4-7B4D-B544-C3D398770D7E}"/>
              </a:ext>
            </a:extLst>
          </p:cNvPr>
          <p:cNvPicPr preferRelativeResize="0"/>
          <p:nvPr/>
        </p:nvPicPr>
        <p:blipFill>
          <a:blip r:embed="rId2">
            <a:alphaModFix/>
          </a:blip>
          <a:stretch>
            <a:fillRect/>
          </a:stretch>
        </p:blipFill>
        <p:spPr>
          <a:xfrm>
            <a:off x="1832183" y="2226825"/>
            <a:ext cx="2114175" cy="1202175"/>
          </a:xfrm>
          <a:prstGeom prst="rect">
            <a:avLst/>
          </a:prstGeom>
          <a:noFill/>
          <a:ln>
            <a:noFill/>
          </a:ln>
        </p:spPr>
      </p:pic>
      <p:pic>
        <p:nvPicPr>
          <p:cNvPr id="7" name="Google Shape;718;p65">
            <a:extLst>
              <a:ext uri="{FF2B5EF4-FFF2-40B4-BE49-F238E27FC236}">
                <a16:creationId xmlns:a16="http://schemas.microsoft.com/office/drawing/2014/main" id="{E20EC120-14EC-564E-9014-6F18B982E1BD}"/>
              </a:ext>
            </a:extLst>
          </p:cNvPr>
          <p:cNvPicPr preferRelativeResize="0"/>
          <p:nvPr/>
        </p:nvPicPr>
        <p:blipFill>
          <a:blip r:embed="rId3">
            <a:alphaModFix/>
          </a:blip>
          <a:stretch>
            <a:fillRect/>
          </a:stretch>
        </p:blipFill>
        <p:spPr>
          <a:xfrm>
            <a:off x="4765923" y="2226825"/>
            <a:ext cx="1841123" cy="1202175"/>
          </a:xfrm>
          <a:prstGeom prst="rect">
            <a:avLst/>
          </a:prstGeom>
          <a:noFill/>
          <a:ln>
            <a:noFill/>
          </a:ln>
        </p:spPr>
      </p:pic>
      <p:sp>
        <p:nvSpPr>
          <p:cNvPr id="8" name="Google Shape;721;p65">
            <a:extLst>
              <a:ext uri="{FF2B5EF4-FFF2-40B4-BE49-F238E27FC236}">
                <a16:creationId xmlns:a16="http://schemas.microsoft.com/office/drawing/2014/main" id="{C48CF6AB-3EDF-3C4E-9100-EBD413806121}"/>
              </a:ext>
            </a:extLst>
          </p:cNvPr>
          <p:cNvSpPr txBox="1"/>
          <p:nvPr/>
        </p:nvSpPr>
        <p:spPr>
          <a:xfrm>
            <a:off x="7426611" y="2229878"/>
            <a:ext cx="3889800" cy="1193881"/>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latin typeface="Calibri" panose="020F0502020204030204" pitchFamily="34" charset="0"/>
                <a:cs typeface="Calibri" panose="020F0502020204030204" pitchFamily="34" charset="0"/>
              </a:rPr>
              <a:t>Jupyter</a:t>
            </a:r>
            <a:r>
              <a:rPr lang="en-GB" dirty="0">
                <a:latin typeface="Calibri" panose="020F0502020204030204" pitchFamily="34" charset="0"/>
                <a:cs typeface="Calibri" panose="020F0502020204030204" pitchFamily="34" charset="0"/>
              </a:rPr>
              <a:t> notebook are ONLY for experiments. </a:t>
            </a:r>
            <a:endParaRPr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Write python scripts for prod</a:t>
            </a:r>
            <a:endParaRPr dirty="0">
              <a:latin typeface="Calibri" panose="020F0502020204030204" pitchFamily="34" charset="0"/>
              <a:cs typeface="Calibri" panose="020F0502020204030204" pitchFamily="34" charset="0"/>
            </a:endParaRPr>
          </a:p>
        </p:txBody>
      </p:sp>
      <p:pic>
        <p:nvPicPr>
          <p:cNvPr id="9" name="Google Shape;719;p65">
            <a:extLst>
              <a:ext uri="{FF2B5EF4-FFF2-40B4-BE49-F238E27FC236}">
                <a16:creationId xmlns:a16="http://schemas.microsoft.com/office/drawing/2014/main" id="{C980FBB5-E33E-BE4A-9A7F-E10980D2B83F}"/>
              </a:ext>
            </a:extLst>
          </p:cNvPr>
          <p:cNvPicPr preferRelativeResize="0"/>
          <p:nvPr/>
        </p:nvPicPr>
        <p:blipFill>
          <a:blip r:embed="rId4">
            <a:alphaModFix/>
          </a:blip>
          <a:stretch>
            <a:fillRect/>
          </a:stretch>
        </p:blipFill>
        <p:spPr>
          <a:xfrm>
            <a:off x="2373249" y="4028495"/>
            <a:ext cx="3146217" cy="1196218"/>
          </a:xfrm>
          <a:prstGeom prst="rect">
            <a:avLst/>
          </a:prstGeom>
          <a:noFill/>
          <a:ln>
            <a:noFill/>
          </a:ln>
        </p:spPr>
      </p:pic>
      <p:pic>
        <p:nvPicPr>
          <p:cNvPr id="10" name="Google Shape;720;p65">
            <a:extLst>
              <a:ext uri="{FF2B5EF4-FFF2-40B4-BE49-F238E27FC236}">
                <a16:creationId xmlns:a16="http://schemas.microsoft.com/office/drawing/2014/main" id="{BDBC86EA-8EA7-0C42-968B-07619EE999D1}"/>
              </a:ext>
            </a:extLst>
          </p:cNvPr>
          <p:cNvPicPr preferRelativeResize="0"/>
          <p:nvPr/>
        </p:nvPicPr>
        <p:blipFill>
          <a:blip r:embed="rId5">
            <a:alphaModFix/>
          </a:blip>
          <a:stretch>
            <a:fillRect/>
          </a:stretch>
        </p:blipFill>
        <p:spPr>
          <a:xfrm>
            <a:off x="6344771" y="4022703"/>
            <a:ext cx="3065975" cy="1193881"/>
          </a:xfrm>
          <a:prstGeom prst="rect">
            <a:avLst/>
          </a:prstGeom>
          <a:noFill/>
          <a:ln>
            <a:noFill/>
          </a:ln>
        </p:spPr>
      </p:pic>
    </p:spTree>
    <p:extLst>
      <p:ext uri="{BB962C8B-B14F-4D97-AF65-F5344CB8AC3E}">
        <p14:creationId xmlns:p14="http://schemas.microsoft.com/office/powerpoint/2010/main" val="3530023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DATA SCIENCE RE-DEFINITION</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Google Shape;749;p68">
            <a:extLst>
              <a:ext uri="{FF2B5EF4-FFF2-40B4-BE49-F238E27FC236}">
                <a16:creationId xmlns:a16="http://schemas.microsoft.com/office/drawing/2014/main" id="{3575A5B9-4560-274F-B205-FF76A361BECB}"/>
              </a:ext>
            </a:extLst>
          </p:cNvPr>
          <p:cNvPicPr preferRelativeResize="0"/>
          <p:nvPr/>
        </p:nvPicPr>
        <p:blipFill>
          <a:blip r:embed="rId2">
            <a:alphaModFix/>
          </a:blip>
          <a:stretch>
            <a:fillRect/>
          </a:stretch>
        </p:blipFill>
        <p:spPr>
          <a:xfrm>
            <a:off x="358983" y="2208169"/>
            <a:ext cx="6046969" cy="2932791"/>
          </a:xfrm>
          <a:prstGeom prst="rect">
            <a:avLst/>
          </a:prstGeom>
          <a:noFill/>
          <a:ln>
            <a:noFill/>
          </a:ln>
        </p:spPr>
      </p:pic>
      <p:pic>
        <p:nvPicPr>
          <p:cNvPr id="12" name="Google Shape;750;p68">
            <a:extLst>
              <a:ext uri="{FF2B5EF4-FFF2-40B4-BE49-F238E27FC236}">
                <a16:creationId xmlns:a16="http://schemas.microsoft.com/office/drawing/2014/main" id="{CA94517E-3315-834D-BE8C-69E794C9EFC5}"/>
              </a:ext>
            </a:extLst>
          </p:cNvPr>
          <p:cNvPicPr preferRelativeResize="0"/>
          <p:nvPr/>
        </p:nvPicPr>
        <p:blipFill>
          <a:blip r:embed="rId3">
            <a:alphaModFix/>
          </a:blip>
          <a:stretch>
            <a:fillRect/>
          </a:stretch>
        </p:blipFill>
        <p:spPr>
          <a:xfrm>
            <a:off x="8907773" y="1814300"/>
            <a:ext cx="1736724" cy="911775"/>
          </a:xfrm>
          <a:prstGeom prst="rect">
            <a:avLst/>
          </a:prstGeom>
          <a:noFill/>
          <a:ln>
            <a:noFill/>
          </a:ln>
        </p:spPr>
      </p:pic>
      <p:pic>
        <p:nvPicPr>
          <p:cNvPr id="13" name="Google Shape;751;p68">
            <a:extLst>
              <a:ext uri="{FF2B5EF4-FFF2-40B4-BE49-F238E27FC236}">
                <a16:creationId xmlns:a16="http://schemas.microsoft.com/office/drawing/2014/main" id="{A41D74CF-2B31-F341-B273-B69F0D69A366}"/>
              </a:ext>
            </a:extLst>
          </p:cNvPr>
          <p:cNvPicPr preferRelativeResize="0"/>
          <p:nvPr/>
        </p:nvPicPr>
        <p:blipFill>
          <a:blip r:embed="rId4">
            <a:alphaModFix/>
          </a:blip>
          <a:stretch>
            <a:fillRect/>
          </a:stretch>
        </p:blipFill>
        <p:spPr>
          <a:xfrm>
            <a:off x="7829036" y="1891901"/>
            <a:ext cx="1264476" cy="756575"/>
          </a:xfrm>
          <a:prstGeom prst="rect">
            <a:avLst/>
          </a:prstGeom>
          <a:noFill/>
          <a:ln>
            <a:noFill/>
          </a:ln>
        </p:spPr>
      </p:pic>
      <p:pic>
        <p:nvPicPr>
          <p:cNvPr id="14" name="Google Shape;752;p68">
            <a:extLst>
              <a:ext uri="{FF2B5EF4-FFF2-40B4-BE49-F238E27FC236}">
                <a16:creationId xmlns:a16="http://schemas.microsoft.com/office/drawing/2014/main" id="{C89DD63C-EBC3-784C-BB4B-4923AE3E1838}"/>
              </a:ext>
            </a:extLst>
          </p:cNvPr>
          <p:cNvPicPr preferRelativeResize="0"/>
          <p:nvPr/>
        </p:nvPicPr>
        <p:blipFill>
          <a:blip r:embed="rId5">
            <a:alphaModFix/>
          </a:blip>
          <a:stretch>
            <a:fillRect/>
          </a:stretch>
        </p:blipFill>
        <p:spPr>
          <a:xfrm>
            <a:off x="8375560" y="2856300"/>
            <a:ext cx="1349937" cy="572700"/>
          </a:xfrm>
          <a:prstGeom prst="rect">
            <a:avLst/>
          </a:prstGeom>
          <a:noFill/>
          <a:ln>
            <a:noFill/>
          </a:ln>
        </p:spPr>
      </p:pic>
      <p:sp>
        <p:nvSpPr>
          <p:cNvPr id="4" name="Cross 3">
            <a:extLst>
              <a:ext uri="{FF2B5EF4-FFF2-40B4-BE49-F238E27FC236}">
                <a16:creationId xmlns:a16="http://schemas.microsoft.com/office/drawing/2014/main" id="{13AFD428-6F36-D54B-88FB-5F8043878BA9}"/>
              </a:ext>
            </a:extLst>
          </p:cNvPr>
          <p:cNvSpPr/>
          <p:nvPr/>
        </p:nvSpPr>
        <p:spPr>
          <a:xfrm>
            <a:off x="7001353" y="2360161"/>
            <a:ext cx="576630" cy="57663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ross 14">
            <a:extLst>
              <a:ext uri="{FF2B5EF4-FFF2-40B4-BE49-F238E27FC236}">
                <a16:creationId xmlns:a16="http://schemas.microsoft.com/office/drawing/2014/main" id="{BDA63DC9-CC2B-E544-B5D3-7447C2ADBE18}"/>
              </a:ext>
            </a:extLst>
          </p:cNvPr>
          <p:cNvSpPr/>
          <p:nvPr/>
        </p:nvSpPr>
        <p:spPr>
          <a:xfrm>
            <a:off x="7001353" y="4750375"/>
            <a:ext cx="576630" cy="57663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62C93F2-9CBC-774D-ACBC-D3D2F17F0EB6}"/>
              </a:ext>
            </a:extLst>
          </p:cNvPr>
          <p:cNvSpPr/>
          <p:nvPr/>
        </p:nvSpPr>
        <p:spPr>
          <a:xfrm>
            <a:off x="7829036" y="3746029"/>
            <a:ext cx="3723697" cy="2585323"/>
          </a:xfrm>
          <a:prstGeom prst="rect">
            <a:avLst/>
          </a:prstGeom>
        </p:spPr>
        <p:txBody>
          <a:bodyPr wrap="square">
            <a:spAutoFit/>
          </a:bodyPr>
          <a:lstStyle/>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Curiosity (Read papers about new models)</a:t>
            </a:r>
          </a:p>
          <a:p>
            <a:pPr marL="285750" indent="-285750">
              <a:buFont typeface="Arial" panose="020B0604020202020204" pitchFamily="34" charset="0"/>
              <a:buChar char="•"/>
            </a:pPr>
            <a:endParaRPr lang="en-GB"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Creativity(Try new things)</a:t>
            </a:r>
          </a:p>
          <a:p>
            <a:pPr marL="285750" indent="-285750">
              <a:buFont typeface="Arial" panose="020B0604020202020204" pitchFamily="34" charset="0"/>
              <a:buChar char="•"/>
            </a:pPr>
            <a:endParaRPr lang="en-GB"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Inspiration </a:t>
            </a:r>
          </a:p>
          <a:p>
            <a:pPr marL="285750" indent="-285750">
              <a:buFont typeface="Arial" panose="020B0604020202020204" pitchFamily="34" charset="0"/>
              <a:buChar char="•"/>
            </a:pPr>
            <a:endParaRPr lang="en-GB"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GB" dirty="0">
                <a:latin typeface="Calibri Light" panose="020F0302020204030204" pitchFamily="34" charset="0"/>
                <a:cs typeface="Calibri Light" panose="020F0302020204030204" pitchFamily="34" charset="0"/>
              </a:rPr>
              <a:t>Patience (Models and Pipelines in prod break a lot, just for fun) ( ͡° ͜</a:t>
            </a:r>
            <a:r>
              <a:rPr lang="en-GB" dirty="0" err="1">
                <a:latin typeface="Calibri Light" panose="020F0302020204030204" pitchFamily="34" charset="0"/>
                <a:cs typeface="Calibri Light" panose="020F0302020204030204" pitchFamily="34" charset="0"/>
              </a:rPr>
              <a:t>ʖ</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22688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CAB18-C9F9-F047-A15D-DE74E49E606B}"/>
              </a:ext>
            </a:extLst>
          </p:cNvPr>
          <p:cNvSpPr txBox="1"/>
          <p:nvPr/>
        </p:nvSpPr>
        <p:spPr>
          <a:xfrm>
            <a:off x="4121505" y="2890391"/>
            <a:ext cx="4030270" cy="1077218"/>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WHAT IS MACHINE </a:t>
            </a:r>
          </a:p>
          <a:p>
            <a:pPr algn="ctr"/>
            <a:r>
              <a:rPr lang="en-US" sz="3200" b="1" dirty="0">
                <a:latin typeface="Arial" panose="020B0604020202020204" pitchFamily="34" charset="0"/>
                <a:cs typeface="Arial" panose="020B0604020202020204" pitchFamily="34" charset="0"/>
              </a:rPr>
              <a:t>LEARNING?</a:t>
            </a:r>
          </a:p>
        </p:txBody>
      </p:sp>
    </p:spTree>
    <p:extLst>
      <p:ext uri="{BB962C8B-B14F-4D97-AF65-F5344CB8AC3E}">
        <p14:creationId xmlns:p14="http://schemas.microsoft.com/office/powerpoint/2010/main" val="3460849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E04E71-0E83-C342-9A5F-3232E125D89E}"/>
              </a:ext>
            </a:extLst>
          </p:cNvPr>
          <p:cNvPicPr>
            <a:picLocks noChangeAspect="1"/>
          </p:cNvPicPr>
          <p:nvPr/>
        </p:nvPicPr>
        <p:blipFill>
          <a:blip r:embed="rId2"/>
          <a:stretch>
            <a:fillRect/>
          </a:stretch>
        </p:blipFill>
        <p:spPr>
          <a:xfrm>
            <a:off x="3003550" y="336550"/>
            <a:ext cx="6184900" cy="6184900"/>
          </a:xfrm>
          <a:prstGeom prst="rect">
            <a:avLst/>
          </a:prstGeom>
        </p:spPr>
      </p:pic>
      <p:sp>
        <p:nvSpPr>
          <p:cNvPr id="6" name="Google Shape;763;p69">
            <a:extLst>
              <a:ext uri="{FF2B5EF4-FFF2-40B4-BE49-F238E27FC236}">
                <a16:creationId xmlns:a16="http://schemas.microsoft.com/office/drawing/2014/main" id="{CACDB43D-3A24-8E4C-87A2-1EC45FCAC1F1}"/>
              </a:ext>
            </a:extLst>
          </p:cNvPr>
          <p:cNvSpPr txBox="1"/>
          <p:nvPr/>
        </p:nvSpPr>
        <p:spPr>
          <a:xfrm>
            <a:off x="5625650" y="336550"/>
            <a:ext cx="3562800" cy="9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b="1" dirty="0">
                <a:solidFill>
                  <a:srgbClr val="9B157C"/>
                </a:solidFill>
                <a:latin typeface="Calibri" panose="020F0502020204030204" pitchFamily="34" charset="0"/>
                <a:ea typeface="Pacifico"/>
                <a:cs typeface="Calibri" panose="020F0502020204030204" pitchFamily="34" charset="0"/>
                <a:sym typeface="Pacifico"/>
              </a:rPr>
              <a:t>Thank you!!!</a:t>
            </a:r>
            <a:endParaRPr sz="4800" b="1" dirty="0">
              <a:solidFill>
                <a:srgbClr val="9B157C"/>
              </a:solidFill>
              <a:latin typeface="Calibri" panose="020F0502020204030204" pitchFamily="34" charset="0"/>
              <a:ea typeface="Pacifico"/>
              <a:cs typeface="Calibri" panose="020F0502020204030204" pitchFamily="34" charset="0"/>
              <a:sym typeface="Pacifico"/>
            </a:endParaRPr>
          </a:p>
        </p:txBody>
      </p:sp>
    </p:spTree>
    <p:extLst>
      <p:ext uri="{BB962C8B-B14F-4D97-AF65-F5344CB8AC3E}">
        <p14:creationId xmlns:p14="http://schemas.microsoft.com/office/powerpoint/2010/main" val="2357630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D8B7DEA-34C1-F649-AD10-7BF03D46F0DC}"/>
              </a:ext>
            </a:extLst>
          </p:cNvPr>
          <p:cNvSpPr/>
          <p:nvPr/>
        </p:nvSpPr>
        <p:spPr>
          <a:xfrm>
            <a:off x="269444" y="4216251"/>
            <a:ext cx="11546485" cy="1015663"/>
          </a:xfrm>
          <a:prstGeom prst="rect">
            <a:avLst/>
          </a:prstGeom>
        </p:spPr>
        <p:txBody>
          <a:bodyPr wrap="square">
            <a:spAutoFit/>
          </a:bodyPr>
          <a:lstStyle/>
          <a:p>
            <a:pPr algn="just"/>
            <a:r>
              <a:rPr lang="en-US" dirty="0">
                <a:solidFill>
                  <a:schemeClr val="accent1"/>
                </a:solidFill>
                <a:latin typeface="Calibri Light" panose="020F0302020204030204" pitchFamily="34" charset="0"/>
                <a:cs typeface="Calibri Light" panose="020F0302020204030204" pitchFamily="34" charset="0"/>
              </a:rPr>
              <a:t>A computer program is said to learn from experience E with respect to some class of tasks T and performance measure P, if its performance at tasks in T, as measured by P, improves with experience E.</a:t>
            </a:r>
          </a:p>
          <a:p>
            <a:pPr algn="r"/>
            <a:endParaRPr lang="en-US" sz="1200" dirty="0">
              <a:solidFill>
                <a:schemeClr val="accent1"/>
              </a:solidFill>
              <a:highlight>
                <a:srgbClr val="A5C249"/>
              </a:highlight>
              <a:latin typeface="Calibri Light" panose="020F0302020204030204" pitchFamily="34" charset="0"/>
              <a:cs typeface="Calibri Light" panose="020F0302020204030204" pitchFamily="34" charset="0"/>
            </a:endParaRPr>
          </a:p>
          <a:p>
            <a:pPr algn="r"/>
            <a:r>
              <a:rPr lang="en-US" sz="1200" dirty="0">
                <a:solidFill>
                  <a:schemeClr val="accent1"/>
                </a:solidFill>
                <a:highlight>
                  <a:srgbClr val="A5C249"/>
                </a:highlight>
                <a:latin typeface="Calibri Light" panose="020F0302020204030204" pitchFamily="34" charset="0"/>
                <a:cs typeface="Calibri Light" panose="020F0302020204030204" pitchFamily="34" charset="0"/>
              </a:rPr>
              <a:t>Tom M. Mitchell, Machine Learning, 1997</a:t>
            </a:r>
          </a:p>
        </p:txBody>
      </p:sp>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74039" y="1626086"/>
            <a:ext cx="11546485" cy="1569660"/>
          </a:xfrm>
          <a:prstGeom prst="rect">
            <a:avLst/>
          </a:prstGeom>
        </p:spPr>
        <p:txBody>
          <a:bodyPr wrap="square">
            <a:spAutoFit/>
          </a:bodyPr>
          <a:lstStyle/>
          <a:p>
            <a:pPr algn="just"/>
            <a:r>
              <a:rPr lang="en-US" dirty="0">
                <a:solidFill>
                  <a:schemeClr val="accent1"/>
                </a:solidFill>
                <a:latin typeface="Calibri Light" panose="020F0302020204030204" pitchFamily="34" charset="0"/>
                <a:cs typeface="Calibri Light" panose="020F0302020204030204" pitchFamily="34" charset="0"/>
              </a:rPr>
              <a:t>This deluge of data calls for automated methods of data analysis, which is what machine learning provides. In particular, we define machine learning as a set of methods that can automatically detect patterns in data, and then use the uncovered patterns to predict future data, or to perform other kinds of decision making under uncertainty (such as planning how to collect more data!) </a:t>
            </a:r>
          </a:p>
          <a:p>
            <a:pPr algn="r"/>
            <a:endParaRPr lang="en-US" sz="1200" dirty="0">
              <a:solidFill>
                <a:schemeClr val="accent1"/>
              </a:solidFill>
              <a:latin typeface="Calibri Light" panose="020F0302020204030204" pitchFamily="34" charset="0"/>
              <a:cs typeface="Calibri Light" panose="020F0302020204030204" pitchFamily="34" charset="0"/>
            </a:endParaRPr>
          </a:p>
          <a:p>
            <a:pPr algn="r"/>
            <a:r>
              <a:rPr lang="en-US" sz="1200" dirty="0">
                <a:solidFill>
                  <a:schemeClr val="accent1"/>
                </a:solidFill>
                <a:highlight>
                  <a:srgbClr val="A5C249"/>
                </a:highlight>
                <a:latin typeface="Calibri Light" panose="020F0302020204030204" pitchFamily="34" charset="0"/>
                <a:cs typeface="Calibri Light" panose="020F0302020204030204" pitchFamily="34" charset="0"/>
              </a:rPr>
              <a:t>Machine Learning A Probabilistic Perspective, Kevin P. Murphy, 2013</a:t>
            </a:r>
          </a:p>
        </p:txBody>
      </p:sp>
      <p:cxnSp>
        <p:nvCxnSpPr>
          <p:cNvPr id="5" name="Google Shape;117;p20">
            <a:extLst>
              <a:ext uri="{FF2B5EF4-FFF2-40B4-BE49-F238E27FC236}">
                <a16:creationId xmlns:a16="http://schemas.microsoft.com/office/drawing/2014/main" id="{55BBA3C0-8772-C444-A256-FC189F831535}"/>
              </a:ext>
            </a:extLst>
          </p:cNvPr>
          <p:cNvCxnSpPr/>
          <p:nvPr/>
        </p:nvCxnSpPr>
        <p:spPr>
          <a:xfrm rot="10800000" flipH="1">
            <a:off x="4222811" y="4516883"/>
            <a:ext cx="1250400" cy="7200"/>
          </a:xfrm>
          <a:prstGeom prst="straightConnector1">
            <a:avLst/>
          </a:prstGeom>
          <a:noFill/>
          <a:ln w="28575" cap="flat" cmpd="sng">
            <a:solidFill>
              <a:srgbClr val="9B157C"/>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 name="Google Shape;118;p20">
            <a:extLst>
              <a:ext uri="{FF2B5EF4-FFF2-40B4-BE49-F238E27FC236}">
                <a16:creationId xmlns:a16="http://schemas.microsoft.com/office/drawing/2014/main" id="{B6CE1D78-0725-6443-834C-20C9F36AD028}"/>
              </a:ext>
            </a:extLst>
          </p:cNvPr>
          <p:cNvCxnSpPr/>
          <p:nvPr/>
        </p:nvCxnSpPr>
        <p:spPr>
          <a:xfrm>
            <a:off x="8180347" y="4511304"/>
            <a:ext cx="693900" cy="0"/>
          </a:xfrm>
          <a:prstGeom prst="straightConnector1">
            <a:avLst/>
          </a:prstGeom>
          <a:noFill/>
          <a:ln w="28575" cap="flat" cmpd="sng">
            <a:solidFill>
              <a:srgbClr val="9B157C"/>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7" name="Google Shape;119;p20">
            <a:extLst>
              <a:ext uri="{FF2B5EF4-FFF2-40B4-BE49-F238E27FC236}">
                <a16:creationId xmlns:a16="http://schemas.microsoft.com/office/drawing/2014/main" id="{BD9A89F1-2F30-3D4F-80F3-7532B5F6EA08}"/>
              </a:ext>
            </a:extLst>
          </p:cNvPr>
          <p:cNvCxnSpPr>
            <a:cxnSpLocks/>
          </p:cNvCxnSpPr>
          <p:nvPr/>
        </p:nvCxnSpPr>
        <p:spPr>
          <a:xfrm flipV="1">
            <a:off x="9265475" y="4511304"/>
            <a:ext cx="2315908" cy="3600"/>
          </a:xfrm>
          <a:prstGeom prst="straightConnector1">
            <a:avLst/>
          </a:prstGeom>
          <a:noFill/>
          <a:ln w="28575" cap="flat" cmpd="sng">
            <a:solidFill>
              <a:srgbClr val="9B157C"/>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8" name="Google Shape;120;p20">
            <a:extLst>
              <a:ext uri="{FF2B5EF4-FFF2-40B4-BE49-F238E27FC236}">
                <a16:creationId xmlns:a16="http://schemas.microsoft.com/office/drawing/2014/main" id="{A08DC04B-15C7-A141-88F9-9FD80B80AFC4}"/>
              </a:ext>
            </a:extLst>
          </p:cNvPr>
          <p:cNvCxnSpPr>
            <a:cxnSpLocks/>
          </p:cNvCxnSpPr>
          <p:nvPr/>
        </p:nvCxnSpPr>
        <p:spPr>
          <a:xfrm>
            <a:off x="1638095" y="1944700"/>
            <a:ext cx="4701745" cy="0"/>
          </a:xfrm>
          <a:prstGeom prst="straightConnector1">
            <a:avLst/>
          </a:prstGeom>
          <a:noFill/>
          <a:ln w="28575" cap="flat" cmpd="sng">
            <a:solidFill>
              <a:srgbClr val="9B157C"/>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0" name="Google Shape;122;p20">
            <a:extLst>
              <a:ext uri="{FF2B5EF4-FFF2-40B4-BE49-F238E27FC236}">
                <a16:creationId xmlns:a16="http://schemas.microsoft.com/office/drawing/2014/main" id="{DFDAA885-0491-7942-93A0-C2FF548CEFED}"/>
              </a:ext>
            </a:extLst>
          </p:cNvPr>
          <p:cNvCxnSpPr/>
          <p:nvPr/>
        </p:nvCxnSpPr>
        <p:spPr>
          <a:xfrm rot="10800000">
            <a:off x="3125100" y="2204660"/>
            <a:ext cx="5941800" cy="0"/>
          </a:xfrm>
          <a:prstGeom prst="straightConnector1">
            <a:avLst/>
          </a:prstGeom>
          <a:noFill/>
          <a:ln w="28575" cap="flat" cmpd="sng">
            <a:solidFill>
              <a:srgbClr val="9B157C"/>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2" name="Google Shape;124;p20">
            <a:extLst>
              <a:ext uri="{FF2B5EF4-FFF2-40B4-BE49-F238E27FC236}">
                <a16:creationId xmlns:a16="http://schemas.microsoft.com/office/drawing/2014/main" id="{C36970B3-FBE9-E348-9D79-529ABDF38B8E}"/>
              </a:ext>
            </a:extLst>
          </p:cNvPr>
          <p:cNvCxnSpPr>
            <a:cxnSpLocks/>
          </p:cNvCxnSpPr>
          <p:nvPr/>
        </p:nvCxnSpPr>
        <p:spPr>
          <a:xfrm flipV="1">
            <a:off x="358983" y="2479297"/>
            <a:ext cx="8978057" cy="1"/>
          </a:xfrm>
          <a:prstGeom prst="straightConnector1">
            <a:avLst/>
          </a:prstGeom>
          <a:noFill/>
          <a:ln w="28575" cap="flat" cmpd="sng">
            <a:solidFill>
              <a:srgbClr val="9B157C"/>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4" name="Google Shape;126;p20">
            <a:extLst>
              <a:ext uri="{FF2B5EF4-FFF2-40B4-BE49-F238E27FC236}">
                <a16:creationId xmlns:a16="http://schemas.microsoft.com/office/drawing/2014/main" id="{FAE55F28-47C5-F84A-81D6-3A0B01C12D4A}"/>
              </a:ext>
            </a:extLst>
          </p:cNvPr>
          <p:cNvCxnSpPr/>
          <p:nvPr/>
        </p:nvCxnSpPr>
        <p:spPr>
          <a:xfrm rot="10800000" flipH="1">
            <a:off x="4946363" y="3977191"/>
            <a:ext cx="332400" cy="281700"/>
          </a:xfrm>
          <a:prstGeom prst="curvedConnector3">
            <a:avLst>
              <a:gd name="adj1" fmla="val 17396"/>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cxnSp>
        <p:nvCxnSpPr>
          <p:cNvPr id="15" name="Google Shape;127;p20">
            <a:extLst>
              <a:ext uri="{FF2B5EF4-FFF2-40B4-BE49-F238E27FC236}">
                <a16:creationId xmlns:a16="http://schemas.microsoft.com/office/drawing/2014/main" id="{F3F18653-26D0-1448-B62E-8E286FD577F4}"/>
              </a:ext>
            </a:extLst>
          </p:cNvPr>
          <p:cNvCxnSpPr>
            <a:cxnSpLocks/>
          </p:cNvCxnSpPr>
          <p:nvPr/>
        </p:nvCxnSpPr>
        <p:spPr>
          <a:xfrm rot="5400000">
            <a:off x="8328415" y="4583132"/>
            <a:ext cx="397765" cy="313064"/>
          </a:xfrm>
          <a:prstGeom prst="curvedConnector3">
            <a:avLst>
              <a:gd name="adj1" fmla="val 50000"/>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20" name="TextBox 19">
            <a:extLst>
              <a:ext uri="{FF2B5EF4-FFF2-40B4-BE49-F238E27FC236}">
                <a16:creationId xmlns:a16="http://schemas.microsoft.com/office/drawing/2014/main" id="{AA2BCE3E-9B76-3E46-B519-5F584D705502}"/>
              </a:ext>
            </a:extLst>
          </p:cNvPr>
          <p:cNvSpPr txBox="1"/>
          <p:nvPr/>
        </p:nvSpPr>
        <p:spPr>
          <a:xfrm>
            <a:off x="7853650" y="4907383"/>
            <a:ext cx="1104612"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problem</a:t>
            </a:r>
          </a:p>
        </p:txBody>
      </p:sp>
      <p:sp>
        <p:nvSpPr>
          <p:cNvPr id="26" name="TextBox 25">
            <a:extLst>
              <a:ext uri="{FF2B5EF4-FFF2-40B4-BE49-F238E27FC236}">
                <a16:creationId xmlns:a16="http://schemas.microsoft.com/office/drawing/2014/main" id="{EBE065D4-8411-5147-B103-3C130D27FC53}"/>
              </a:ext>
            </a:extLst>
          </p:cNvPr>
          <p:cNvSpPr txBox="1"/>
          <p:nvPr/>
        </p:nvSpPr>
        <p:spPr>
          <a:xfrm>
            <a:off x="5112562" y="3763049"/>
            <a:ext cx="1104612"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data</a:t>
            </a:r>
          </a:p>
        </p:txBody>
      </p:sp>
      <p:cxnSp>
        <p:nvCxnSpPr>
          <p:cNvPr id="28" name="Google Shape;126;p20">
            <a:extLst>
              <a:ext uri="{FF2B5EF4-FFF2-40B4-BE49-F238E27FC236}">
                <a16:creationId xmlns:a16="http://schemas.microsoft.com/office/drawing/2014/main" id="{B0C35272-092B-E84E-A613-4FD32DB93954}"/>
              </a:ext>
            </a:extLst>
          </p:cNvPr>
          <p:cNvCxnSpPr/>
          <p:nvPr/>
        </p:nvCxnSpPr>
        <p:spPr>
          <a:xfrm rot="10800000" flipH="1">
            <a:off x="10107643" y="3956871"/>
            <a:ext cx="332400" cy="281700"/>
          </a:xfrm>
          <a:prstGeom prst="curvedConnector3">
            <a:avLst>
              <a:gd name="adj1" fmla="val 17396"/>
            </a:avLst>
          </a:prstGeom>
          <a:noFill/>
          <a:ln w="19050" cap="flat" cmpd="sng">
            <a:solidFill>
              <a:srgbClr val="9B157C"/>
            </a:solidFill>
            <a:prstDash val="solid"/>
            <a:round/>
            <a:headEnd type="triangle" w="med" len="med"/>
            <a:tailEnd type="none" w="med" len="med"/>
          </a:ln>
          <a:effectLst>
            <a:outerShdw blurRad="57150" dist="19050" dir="5400000" algn="bl" rotWithShape="0">
              <a:srgbClr val="000000">
                <a:alpha val="50000"/>
              </a:srgbClr>
            </a:outerShdw>
          </a:effectLst>
        </p:spPr>
      </p:cxnSp>
      <p:sp>
        <p:nvSpPr>
          <p:cNvPr id="29" name="TextBox 28">
            <a:extLst>
              <a:ext uri="{FF2B5EF4-FFF2-40B4-BE49-F238E27FC236}">
                <a16:creationId xmlns:a16="http://schemas.microsoft.com/office/drawing/2014/main" id="{D6C9C8B4-196F-BE40-92FD-1EA6A09A7B45}"/>
              </a:ext>
            </a:extLst>
          </p:cNvPr>
          <p:cNvSpPr txBox="1"/>
          <p:nvPr/>
        </p:nvSpPr>
        <p:spPr>
          <a:xfrm>
            <a:off x="10423429" y="3770183"/>
            <a:ext cx="1104612" cy="369332"/>
          </a:xfrm>
          <a:prstGeom prst="rect">
            <a:avLst/>
          </a:prstGeom>
          <a:noFill/>
        </p:spPr>
        <p:txBody>
          <a:bodyPr wrap="square" rtlCol="0">
            <a:spAutoFit/>
          </a:bodyPr>
          <a:lstStyle/>
          <a:p>
            <a:pPr algn="ctr"/>
            <a:r>
              <a:rPr lang="en-US" b="1" dirty="0">
                <a:solidFill>
                  <a:srgbClr val="9B157C"/>
                </a:solidFill>
                <a:latin typeface="Arial" panose="020B0604020202020204" pitchFamily="34" charset="0"/>
                <a:cs typeface="Arial" panose="020B0604020202020204" pitchFamily="34" charset="0"/>
              </a:rPr>
              <a:t>metrics</a:t>
            </a:r>
          </a:p>
        </p:txBody>
      </p:sp>
    </p:spTree>
    <p:extLst>
      <p:ext uri="{BB962C8B-B14F-4D97-AF65-F5344CB8AC3E}">
        <p14:creationId xmlns:p14="http://schemas.microsoft.com/office/powerpoint/2010/main" val="105852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 grpId="0"/>
      <p:bldP spid="20" grpId="0"/>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C06F07-FBD7-CC48-A93B-F43F30B3F1C2}"/>
              </a:ext>
            </a:extLst>
          </p:cNvPr>
          <p:cNvSpPr/>
          <p:nvPr/>
        </p:nvSpPr>
        <p:spPr>
          <a:xfrm>
            <a:off x="8486982" y="3936075"/>
            <a:ext cx="3215375" cy="1230285"/>
          </a:xfrm>
          <a:prstGeom prst="rect">
            <a:avLst/>
          </a:prstGeom>
          <a:solidFill>
            <a:srgbClr val="A5C249"/>
          </a:solidFill>
          <a:ln>
            <a:solidFill>
              <a:srgbClr val="A5C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B95F34BD-FA9B-A84F-A4CB-811D9990E4F9}"/>
              </a:ext>
            </a:extLst>
          </p:cNvPr>
          <p:cNvSpPr/>
          <p:nvPr/>
        </p:nvSpPr>
        <p:spPr>
          <a:xfrm>
            <a:off x="8537782" y="2198715"/>
            <a:ext cx="3215375" cy="123028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7C4CD3-4595-4F4C-9A2A-3F6FEE697615}"/>
              </a:ext>
            </a:extLst>
          </p:cNvPr>
          <p:cNvSpPr/>
          <p:nvPr/>
        </p:nvSpPr>
        <p:spPr>
          <a:xfrm>
            <a:off x="4422982" y="2198715"/>
            <a:ext cx="3215375" cy="123028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3F059F8B-0BD0-0547-8D37-E18B98D58B01}"/>
              </a:ext>
            </a:extLst>
          </p:cNvPr>
          <p:cNvSpPr/>
          <p:nvPr/>
        </p:nvSpPr>
        <p:spPr>
          <a:xfrm>
            <a:off x="247222" y="2198715"/>
            <a:ext cx="3215375" cy="1230285"/>
          </a:xfrm>
          <a:prstGeom prst="rect">
            <a:avLst/>
          </a:prstGeom>
          <a:solidFill>
            <a:srgbClr val="003366"/>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Google Shape;192;p24">
            <a:extLst>
              <a:ext uri="{FF2B5EF4-FFF2-40B4-BE49-F238E27FC236}">
                <a16:creationId xmlns:a16="http://schemas.microsoft.com/office/drawing/2014/main" id="{AA780F19-A24C-0441-850A-17312158972E}"/>
              </a:ext>
            </a:extLst>
          </p:cNvPr>
          <p:cNvPicPr preferRelativeResize="0"/>
          <p:nvPr/>
        </p:nvPicPr>
        <p:blipFill>
          <a:blip r:embed="rId2">
            <a:alphaModFix/>
          </a:blip>
          <a:stretch>
            <a:fillRect/>
          </a:stretch>
        </p:blipFill>
        <p:spPr>
          <a:xfrm>
            <a:off x="247222" y="3746345"/>
            <a:ext cx="3376515" cy="2532387"/>
          </a:xfrm>
          <a:prstGeom prst="rect">
            <a:avLst/>
          </a:prstGeom>
          <a:noFill/>
          <a:ln>
            <a:noFill/>
          </a:ln>
        </p:spPr>
      </p:pic>
      <p:pic>
        <p:nvPicPr>
          <p:cNvPr id="6" name="Google Shape;193;p24">
            <a:extLst>
              <a:ext uri="{FF2B5EF4-FFF2-40B4-BE49-F238E27FC236}">
                <a16:creationId xmlns:a16="http://schemas.microsoft.com/office/drawing/2014/main" id="{CAEEE212-D5CB-DF47-A901-D52BCFFDE3DE}"/>
              </a:ext>
            </a:extLst>
          </p:cNvPr>
          <p:cNvPicPr preferRelativeResize="0"/>
          <p:nvPr/>
        </p:nvPicPr>
        <p:blipFill>
          <a:blip r:embed="rId3">
            <a:alphaModFix/>
          </a:blip>
          <a:stretch>
            <a:fillRect/>
          </a:stretch>
        </p:blipFill>
        <p:spPr>
          <a:xfrm>
            <a:off x="997072" y="4233410"/>
            <a:ext cx="3054315" cy="2290735"/>
          </a:xfrm>
          <a:prstGeom prst="rect">
            <a:avLst/>
          </a:prstGeom>
          <a:noFill/>
          <a:ln>
            <a:noFill/>
          </a:ln>
        </p:spPr>
      </p:pic>
      <p:pic>
        <p:nvPicPr>
          <p:cNvPr id="7" name="Google Shape;195;p24">
            <a:extLst>
              <a:ext uri="{FF2B5EF4-FFF2-40B4-BE49-F238E27FC236}">
                <a16:creationId xmlns:a16="http://schemas.microsoft.com/office/drawing/2014/main" id="{D1047ACD-0B82-B940-8E37-DF2791C046CD}"/>
              </a:ext>
            </a:extLst>
          </p:cNvPr>
          <p:cNvPicPr preferRelativeResize="0"/>
          <p:nvPr/>
        </p:nvPicPr>
        <p:blipFill>
          <a:blip r:embed="rId4">
            <a:alphaModFix/>
          </a:blip>
          <a:stretch>
            <a:fillRect/>
          </a:stretch>
        </p:blipFill>
        <p:spPr>
          <a:xfrm>
            <a:off x="4647235" y="4733956"/>
            <a:ext cx="1194549" cy="1278172"/>
          </a:xfrm>
          <a:prstGeom prst="rect">
            <a:avLst/>
          </a:prstGeom>
          <a:noFill/>
          <a:ln>
            <a:noFill/>
          </a:ln>
        </p:spPr>
      </p:pic>
      <p:pic>
        <p:nvPicPr>
          <p:cNvPr id="8" name="Google Shape;196;p24">
            <a:extLst>
              <a:ext uri="{FF2B5EF4-FFF2-40B4-BE49-F238E27FC236}">
                <a16:creationId xmlns:a16="http://schemas.microsoft.com/office/drawing/2014/main" id="{B935BE9F-ABA6-5F42-857E-B3FB24544974}"/>
              </a:ext>
            </a:extLst>
          </p:cNvPr>
          <p:cNvPicPr preferRelativeResize="0"/>
          <p:nvPr/>
        </p:nvPicPr>
        <p:blipFill>
          <a:blip r:embed="rId5">
            <a:alphaModFix/>
          </a:blip>
          <a:stretch>
            <a:fillRect/>
          </a:stretch>
        </p:blipFill>
        <p:spPr>
          <a:xfrm>
            <a:off x="6147018" y="4733956"/>
            <a:ext cx="1370900" cy="1370925"/>
          </a:xfrm>
          <a:prstGeom prst="rect">
            <a:avLst/>
          </a:prstGeom>
          <a:noFill/>
          <a:ln>
            <a:noFill/>
          </a:ln>
        </p:spPr>
      </p:pic>
      <p:pic>
        <p:nvPicPr>
          <p:cNvPr id="9" name="Google Shape;194;p24">
            <a:extLst>
              <a:ext uri="{FF2B5EF4-FFF2-40B4-BE49-F238E27FC236}">
                <a16:creationId xmlns:a16="http://schemas.microsoft.com/office/drawing/2014/main" id="{0D908C46-90C6-0240-B084-282D2DB3C049}"/>
              </a:ext>
            </a:extLst>
          </p:cNvPr>
          <p:cNvPicPr preferRelativeResize="0"/>
          <p:nvPr/>
        </p:nvPicPr>
        <p:blipFill>
          <a:blip r:embed="rId6">
            <a:alphaModFix/>
          </a:blip>
          <a:stretch>
            <a:fillRect/>
          </a:stretch>
        </p:blipFill>
        <p:spPr>
          <a:xfrm>
            <a:off x="5244509" y="3593786"/>
            <a:ext cx="1507449" cy="811500"/>
          </a:xfrm>
          <a:prstGeom prst="rect">
            <a:avLst/>
          </a:prstGeom>
          <a:noFill/>
          <a:ln>
            <a:noFill/>
          </a:ln>
        </p:spPr>
      </p:pic>
      <p:sp>
        <p:nvSpPr>
          <p:cNvPr id="10" name="TextBox 9">
            <a:extLst>
              <a:ext uri="{FF2B5EF4-FFF2-40B4-BE49-F238E27FC236}">
                <a16:creationId xmlns:a16="http://schemas.microsoft.com/office/drawing/2014/main" id="{8EEAA2C9-E7D2-824C-B0AC-0500AD26822E}"/>
              </a:ext>
            </a:extLst>
          </p:cNvPr>
          <p:cNvSpPr txBox="1"/>
          <p:nvPr/>
        </p:nvSpPr>
        <p:spPr>
          <a:xfrm>
            <a:off x="1358484" y="1613941"/>
            <a:ext cx="1104612" cy="584775"/>
          </a:xfrm>
          <a:prstGeom prst="rect">
            <a:avLst/>
          </a:prstGeom>
          <a:noFill/>
        </p:spPr>
        <p:txBody>
          <a:bodyPr wrap="square" rtlCol="0">
            <a:spAutoFit/>
          </a:bodyPr>
          <a:lstStyle/>
          <a:p>
            <a:pPr algn="ctr"/>
            <a:r>
              <a:rPr lang="en-US" sz="3200" b="1" dirty="0">
                <a:solidFill>
                  <a:srgbClr val="9B157C"/>
                </a:solidFill>
                <a:latin typeface="Arial" panose="020B0604020202020204" pitchFamily="34" charset="0"/>
                <a:cs typeface="Arial" panose="020B0604020202020204" pitchFamily="34" charset="0"/>
              </a:rPr>
              <a:t>Data</a:t>
            </a:r>
          </a:p>
        </p:txBody>
      </p:sp>
      <p:sp>
        <p:nvSpPr>
          <p:cNvPr id="11" name="TextBox 10">
            <a:extLst>
              <a:ext uri="{FF2B5EF4-FFF2-40B4-BE49-F238E27FC236}">
                <a16:creationId xmlns:a16="http://schemas.microsoft.com/office/drawing/2014/main" id="{1EAE1C99-73F4-CC42-999A-10D61F8E441E}"/>
              </a:ext>
            </a:extLst>
          </p:cNvPr>
          <p:cNvSpPr txBox="1"/>
          <p:nvPr/>
        </p:nvSpPr>
        <p:spPr>
          <a:xfrm>
            <a:off x="4473804" y="1613940"/>
            <a:ext cx="3244392" cy="584775"/>
          </a:xfrm>
          <a:prstGeom prst="rect">
            <a:avLst/>
          </a:prstGeom>
          <a:noFill/>
        </p:spPr>
        <p:txBody>
          <a:bodyPr wrap="square" rtlCol="0">
            <a:spAutoFit/>
          </a:bodyPr>
          <a:lstStyle/>
          <a:p>
            <a:pPr algn="ctr"/>
            <a:r>
              <a:rPr lang="en-US" sz="3200" b="1" dirty="0">
                <a:solidFill>
                  <a:srgbClr val="9B157C"/>
                </a:solidFill>
                <a:latin typeface="Arial" panose="020B0604020202020204" pitchFamily="34" charset="0"/>
                <a:cs typeface="Arial" panose="020B0604020202020204" pitchFamily="34" charset="0"/>
              </a:rPr>
              <a:t>f(Data + Noise)</a:t>
            </a:r>
          </a:p>
        </p:txBody>
      </p:sp>
      <p:sp>
        <p:nvSpPr>
          <p:cNvPr id="12" name="TextBox 11">
            <a:extLst>
              <a:ext uri="{FF2B5EF4-FFF2-40B4-BE49-F238E27FC236}">
                <a16:creationId xmlns:a16="http://schemas.microsoft.com/office/drawing/2014/main" id="{E8A83756-2615-0749-AA81-6EABE58CD23F}"/>
              </a:ext>
            </a:extLst>
          </p:cNvPr>
          <p:cNvSpPr txBox="1"/>
          <p:nvPr/>
        </p:nvSpPr>
        <p:spPr>
          <a:xfrm>
            <a:off x="8916598" y="1613941"/>
            <a:ext cx="2421962" cy="584775"/>
          </a:xfrm>
          <a:prstGeom prst="rect">
            <a:avLst/>
          </a:prstGeom>
          <a:noFill/>
        </p:spPr>
        <p:txBody>
          <a:bodyPr wrap="square" rtlCol="0">
            <a:spAutoFit/>
          </a:bodyPr>
          <a:lstStyle/>
          <a:p>
            <a:pPr algn="ctr"/>
            <a:r>
              <a:rPr lang="en-US" sz="3200" b="1" dirty="0">
                <a:solidFill>
                  <a:srgbClr val="9B157C"/>
                </a:solidFill>
                <a:latin typeface="Arial" panose="020B0604020202020204" pitchFamily="34" charset="0"/>
                <a:cs typeface="Arial" panose="020B0604020202020204" pitchFamily="34" charset="0"/>
              </a:rPr>
              <a:t>Predictions</a:t>
            </a:r>
          </a:p>
        </p:txBody>
      </p:sp>
      <p:sp>
        <p:nvSpPr>
          <p:cNvPr id="13" name="Rectangle 12">
            <a:extLst>
              <a:ext uri="{FF2B5EF4-FFF2-40B4-BE49-F238E27FC236}">
                <a16:creationId xmlns:a16="http://schemas.microsoft.com/office/drawing/2014/main" id="{F9A7FEDA-2AA1-DB44-8AFE-EC02E17B5F9F}"/>
              </a:ext>
            </a:extLst>
          </p:cNvPr>
          <p:cNvSpPr/>
          <p:nvPr/>
        </p:nvSpPr>
        <p:spPr>
          <a:xfrm>
            <a:off x="358982" y="2422471"/>
            <a:ext cx="3103615" cy="830997"/>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Text (Logs, </a:t>
            </a:r>
            <a:r>
              <a:rPr lang="en-US" sz="1600" dirty="0" err="1">
                <a:solidFill>
                  <a:schemeClr val="bg1"/>
                </a:solidFill>
                <a:latin typeface="Calibri Light" panose="020F0302020204030204" pitchFamily="34" charset="0"/>
                <a:cs typeface="Calibri Light" panose="020F0302020204030204" pitchFamily="34" charset="0"/>
              </a:rPr>
              <a:t>ForEx</a:t>
            </a:r>
            <a:r>
              <a:rPr lang="en-US" sz="1600" dirty="0">
                <a:solidFill>
                  <a:schemeClr val="bg1"/>
                </a:solidFill>
                <a:latin typeface="Calibri Light" panose="020F0302020204030204" pitchFamily="34" charset="0"/>
                <a:cs typeface="Calibri Light" panose="020F0302020204030204" pitchFamily="34" charset="0"/>
              </a:rPr>
              <a:t>, )</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Audio (Siri)</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Images (Facial Recognition)</a:t>
            </a:r>
          </a:p>
        </p:txBody>
      </p:sp>
      <p:sp>
        <p:nvSpPr>
          <p:cNvPr id="14" name="Rectangle 13">
            <a:extLst>
              <a:ext uri="{FF2B5EF4-FFF2-40B4-BE49-F238E27FC236}">
                <a16:creationId xmlns:a16="http://schemas.microsoft.com/office/drawing/2014/main" id="{72ABF1DB-F670-7E48-8D74-6A78F468F138}"/>
              </a:ext>
            </a:extLst>
          </p:cNvPr>
          <p:cNvSpPr/>
          <p:nvPr/>
        </p:nvSpPr>
        <p:spPr>
          <a:xfrm>
            <a:off x="4534742" y="2424233"/>
            <a:ext cx="3103615" cy="584775"/>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f -&gt; classifier or model</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Noise: little shift added to data</a:t>
            </a:r>
          </a:p>
        </p:txBody>
      </p:sp>
      <p:sp>
        <p:nvSpPr>
          <p:cNvPr id="15" name="Rectangle 14">
            <a:extLst>
              <a:ext uri="{FF2B5EF4-FFF2-40B4-BE49-F238E27FC236}">
                <a16:creationId xmlns:a16="http://schemas.microsoft.com/office/drawing/2014/main" id="{0B3D9B89-248C-FE41-9ACB-0E4F1EAC8C39}"/>
              </a:ext>
            </a:extLst>
          </p:cNvPr>
          <p:cNvSpPr/>
          <p:nvPr/>
        </p:nvSpPr>
        <p:spPr>
          <a:xfrm>
            <a:off x="8716910" y="2422471"/>
            <a:ext cx="3103615" cy="830997"/>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Regression</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Classification</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Recommendation</a:t>
            </a:r>
          </a:p>
        </p:txBody>
      </p:sp>
      <p:sp>
        <p:nvSpPr>
          <p:cNvPr id="16" name="Rectangle 15">
            <a:extLst>
              <a:ext uri="{FF2B5EF4-FFF2-40B4-BE49-F238E27FC236}">
                <a16:creationId xmlns:a16="http://schemas.microsoft.com/office/drawing/2014/main" id="{7A413710-3491-254A-8567-5A067BB00741}"/>
              </a:ext>
            </a:extLst>
          </p:cNvPr>
          <p:cNvSpPr/>
          <p:nvPr/>
        </p:nvSpPr>
        <p:spPr>
          <a:xfrm>
            <a:off x="8598741" y="3987112"/>
            <a:ext cx="3103615" cy="1077218"/>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Will it rain?</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Is it a vehicle?</a:t>
            </a:r>
          </a:p>
          <a:p>
            <a:pPr marL="285750" indent="-285750" algn="just">
              <a:buFont typeface="Arial" panose="020B0604020202020204" pitchFamily="34" charset="0"/>
              <a:buChar char="•"/>
            </a:pPr>
            <a:r>
              <a:rPr lang="en-US" sz="1600" dirty="0">
                <a:solidFill>
                  <a:schemeClr val="bg1"/>
                </a:solidFill>
                <a:latin typeface="Calibri Light" panose="020F0302020204030204" pitchFamily="34" charset="0"/>
                <a:cs typeface="Calibri Light" panose="020F0302020204030204" pitchFamily="34" charset="0"/>
              </a:rPr>
              <a:t>Should s/he be recommended that movie?</a:t>
            </a:r>
          </a:p>
        </p:txBody>
      </p:sp>
      <p:sp>
        <p:nvSpPr>
          <p:cNvPr id="26" name="Right Arrow 25">
            <a:extLst>
              <a:ext uri="{FF2B5EF4-FFF2-40B4-BE49-F238E27FC236}">
                <a16:creationId xmlns:a16="http://schemas.microsoft.com/office/drawing/2014/main" id="{4E3FB45C-BD6C-814F-8461-2C3C43EC8C5C}"/>
              </a:ext>
            </a:extLst>
          </p:cNvPr>
          <p:cNvSpPr/>
          <p:nvPr/>
        </p:nvSpPr>
        <p:spPr>
          <a:xfrm>
            <a:off x="3574357" y="2624590"/>
            <a:ext cx="775668" cy="484632"/>
          </a:xfrm>
          <a:prstGeom prst="rightArrow">
            <a:avLst/>
          </a:prstGeom>
          <a:solidFill>
            <a:srgbClr val="9B157C"/>
          </a:solidFill>
          <a:ln>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ight Arrow 26">
            <a:extLst>
              <a:ext uri="{FF2B5EF4-FFF2-40B4-BE49-F238E27FC236}">
                <a16:creationId xmlns:a16="http://schemas.microsoft.com/office/drawing/2014/main" id="{E767F49F-8CD0-D54E-ADA7-80B89742C4D1}"/>
              </a:ext>
            </a:extLst>
          </p:cNvPr>
          <p:cNvSpPr/>
          <p:nvPr/>
        </p:nvSpPr>
        <p:spPr>
          <a:xfrm>
            <a:off x="7709477" y="2624590"/>
            <a:ext cx="775668" cy="484632"/>
          </a:xfrm>
          <a:prstGeom prst="rightArrow">
            <a:avLst/>
          </a:prstGeom>
          <a:solidFill>
            <a:srgbClr val="9B157C"/>
          </a:solidFill>
          <a:ln>
            <a:solidFill>
              <a:srgbClr val="9B15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683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17" grpId="0" animBg="1"/>
      <p:bldP spid="10" grpId="0"/>
      <p:bldP spid="11" grpId="0"/>
      <p:bldP spid="12" grpId="0"/>
      <p:bldP spid="13" grpId="0"/>
      <p:bldP spid="14" grpId="0"/>
      <p:bldP spid="15" grpId="0"/>
      <p:bldP spid="16" grpId="0"/>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764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oogle Shape;254;p28">
            <a:extLst>
              <a:ext uri="{FF2B5EF4-FFF2-40B4-BE49-F238E27FC236}">
                <a16:creationId xmlns:a16="http://schemas.microsoft.com/office/drawing/2014/main" id="{19FCDA03-6577-F249-993B-9FA051EE3497}"/>
              </a:ext>
            </a:extLst>
          </p:cNvPr>
          <p:cNvGrpSpPr/>
          <p:nvPr/>
        </p:nvGrpSpPr>
        <p:grpSpPr>
          <a:xfrm>
            <a:off x="97022" y="3333837"/>
            <a:ext cx="4299379" cy="1848396"/>
            <a:chOff x="-825455" y="2236154"/>
            <a:chExt cx="3116238" cy="1339738"/>
          </a:xfrm>
        </p:grpSpPr>
        <p:sp>
          <p:nvSpPr>
            <p:cNvPr id="8" name="Google Shape;255;p28">
              <a:extLst>
                <a:ext uri="{FF2B5EF4-FFF2-40B4-BE49-F238E27FC236}">
                  <a16:creationId xmlns:a16="http://schemas.microsoft.com/office/drawing/2014/main" id="{8766B1B1-B0E7-BD41-B037-FAD487F433BA}"/>
                </a:ext>
              </a:extLst>
            </p:cNvPr>
            <p:cNvSpPr/>
            <p:nvPr/>
          </p:nvSpPr>
          <p:spPr>
            <a:xfrm rot="2700000">
              <a:off x="413820" y="1007810"/>
              <a:ext cx="561726" cy="3040276"/>
            </a:xfrm>
            <a:prstGeom prst="roundRect">
              <a:avLst>
                <a:gd name="adj" fmla="val 50000"/>
              </a:avLst>
            </a:prstGeom>
            <a:solidFill>
              <a:srgbClr val="A5C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56;p28">
              <a:extLst>
                <a:ext uri="{FF2B5EF4-FFF2-40B4-BE49-F238E27FC236}">
                  <a16:creationId xmlns:a16="http://schemas.microsoft.com/office/drawing/2014/main" id="{A2B88915-A949-2249-8B30-960A2A063183}"/>
                </a:ext>
              </a:extLst>
            </p:cNvPr>
            <p:cNvSpPr/>
            <p:nvPr/>
          </p:nvSpPr>
          <p:spPr>
            <a:xfrm>
              <a:off x="-361802" y="3201792"/>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85631"/>
                  </a:solidFill>
                  <a:latin typeface="Roboto"/>
                  <a:ea typeface="Roboto"/>
                  <a:cs typeface="Roboto"/>
                  <a:sym typeface="Roboto"/>
                </a:rPr>
                <a:t>1</a:t>
              </a:r>
              <a:endParaRPr sz="1200" b="1">
                <a:solidFill>
                  <a:srgbClr val="085631"/>
                </a:solidFill>
                <a:latin typeface="Roboto"/>
                <a:ea typeface="Roboto"/>
                <a:cs typeface="Roboto"/>
                <a:sym typeface="Roboto"/>
              </a:endParaRPr>
            </a:p>
          </p:txBody>
        </p:sp>
        <p:sp>
          <p:nvSpPr>
            <p:cNvPr id="10" name="Google Shape;257;p28">
              <a:extLst>
                <a:ext uri="{FF2B5EF4-FFF2-40B4-BE49-F238E27FC236}">
                  <a16:creationId xmlns:a16="http://schemas.microsoft.com/office/drawing/2014/main" id="{863916CB-A46A-ED46-B791-D7AD5988A75D}"/>
                </a:ext>
              </a:extLst>
            </p:cNvPr>
            <p:cNvSpPr txBox="1"/>
            <p:nvPr/>
          </p:nvSpPr>
          <p:spPr>
            <a:xfrm rot="18900000">
              <a:off x="-374452" y="22361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dirty="0">
                  <a:solidFill>
                    <a:srgbClr val="FFFFFF"/>
                  </a:solidFill>
                  <a:latin typeface="Calibri" panose="020F0502020204030204" pitchFamily="34" charset="0"/>
                  <a:ea typeface="Roboto"/>
                  <a:cs typeface="Calibri" panose="020F0502020204030204" pitchFamily="34" charset="0"/>
                  <a:sym typeface="Roboto"/>
                </a:rPr>
                <a:t>Data</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11" name="Google Shape;258;p28">
              <a:extLst>
                <a:ext uri="{FF2B5EF4-FFF2-40B4-BE49-F238E27FC236}">
                  <a16:creationId xmlns:a16="http://schemas.microsoft.com/office/drawing/2014/main" id="{482ABCF1-678B-7A48-9008-026624F535F1}"/>
                </a:ext>
              </a:extLst>
            </p:cNvPr>
            <p:cNvSpPr txBox="1"/>
            <p:nvPr/>
          </p:nvSpPr>
          <p:spPr>
            <a:xfrm rot="18900000">
              <a:off x="87155" y="25470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chemeClr val="bg1"/>
                  </a:solidFill>
                  <a:latin typeface="Calibri" panose="020F0502020204030204" pitchFamily="34" charset="0"/>
                  <a:ea typeface="Roboto"/>
                  <a:cs typeface="Calibri" panose="020F0502020204030204" pitchFamily="34" charset="0"/>
                  <a:sym typeface="Roboto"/>
                </a:rPr>
                <a:t>Collect experience to learn from.</a:t>
              </a:r>
              <a:endParaRPr sz="1200" dirty="0">
                <a:solidFill>
                  <a:schemeClr val="bg1"/>
                </a:solidFill>
                <a:latin typeface="Calibri" panose="020F0502020204030204" pitchFamily="34" charset="0"/>
                <a:ea typeface="Roboto"/>
                <a:cs typeface="Calibri" panose="020F0502020204030204" pitchFamily="34" charset="0"/>
                <a:sym typeface="Roboto"/>
              </a:endParaRPr>
            </a:p>
          </p:txBody>
        </p:sp>
      </p:grpSp>
      <p:grpSp>
        <p:nvGrpSpPr>
          <p:cNvPr id="12" name="Google Shape;259;p28">
            <a:extLst>
              <a:ext uri="{FF2B5EF4-FFF2-40B4-BE49-F238E27FC236}">
                <a16:creationId xmlns:a16="http://schemas.microsoft.com/office/drawing/2014/main" id="{06280D67-4FFE-6D48-83D5-926C13A6987C}"/>
              </a:ext>
            </a:extLst>
          </p:cNvPr>
          <p:cNvGrpSpPr/>
          <p:nvPr/>
        </p:nvGrpSpPr>
        <p:grpSpPr>
          <a:xfrm>
            <a:off x="2537465" y="3331353"/>
            <a:ext cx="4843306" cy="1850880"/>
            <a:chOff x="2027108" y="2237954"/>
            <a:chExt cx="3510483" cy="1341539"/>
          </a:xfrm>
        </p:grpSpPr>
        <p:sp>
          <p:nvSpPr>
            <p:cNvPr id="13" name="Google Shape;260;p28">
              <a:extLst>
                <a:ext uri="{FF2B5EF4-FFF2-40B4-BE49-F238E27FC236}">
                  <a16:creationId xmlns:a16="http://schemas.microsoft.com/office/drawing/2014/main" id="{E11EC996-355A-9A4C-A2F3-CDF59E784476}"/>
                </a:ext>
              </a:extLst>
            </p:cNvPr>
            <p:cNvSpPr/>
            <p:nvPr/>
          </p:nvSpPr>
          <p:spPr>
            <a:xfrm rot="2700000">
              <a:off x="3266383" y="1011412"/>
              <a:ext cx="561726" cy="3040276"/>
            </a:xfrm>
            <a:prstGeom prst="roundRect">
              <a:avLst>
                <a:gd name="adj" fmla="val 50000"/>
              </a:avLst>
            </a:prstGeom>
            <a:solidFill>
              <a:srgbClr val="A5C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1;p28">
              <a:extLst>
                <a:ext uri="{FF2B5EF4-FFF2-40B4-BE49-F238E27FC236}">
                  <a16:creationId xmlns:a16="http://schemas.microsoft.com/office/drawing/2014/main" id="{46E2A701-1177-1D43-AFEA-F584B41EECA9}"/>
                </a:ext>
              </a:extLst>
            </p:cNvPr>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B7140"/>
                  </a:solidFill>
                  <a:latin typeface="Roboto"/>
                  <a:ea typeface="Roboto"/>
                  <a:cs typeface="Roboto"/>
                  <a:sym typeface="Roboto"/>
                </a:rPr>
                <a:t>2</a:t>
              </a:r>
              <a:endParaRPr sz="1200" b="1">
                <a:solidFill>
                  <a:srgbClr val="0B7140"/>
                </a:solidFill>
                <a:latin typeface="Roboto"/>
                <a:ea typeface="Roboto"/>
                <a:cs typeface="Roboto"/>
                <a:sym typeface="Roboto"/>
              </a:endParaRPr>
            </a:p>
          </p:txBody>
        </p:sp>
        <p:sp>
          <p:nvSpPr>
            <p:cNvPr id="15" name="Google Shape;262;p28">
              <a:extLst>
                <a:ext uri="{FF2B5EF4-FFF2-40B4-BE49-F238E27FC236}">
                  <a16:creationId xmlns:a16="http://schemas.microsoft.com/office/drawing/2014/main" id="{5B21B8EF-F7BA-1F44-9F78-89257CDCD8E6}"/>
                </a:ext>
              </a:extLst>
            </p:cNvPr>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dirty="0">
                  <a:solidFill>
                    <a:srgbClr val="FFFFFF"/>
                  </a:solidFill>
                  <a:latin typeface="Calibri" panose="020F0502020204030204" pitchFamily="34" charset="0"/>
                  <a:ea typeface="Roboto"/>
                  <a:cs typeface="Calibri" panose="020F0502020204030204" pitchFamily="34" charset="0"/>
                  <a:sym typeface="Roboto"/>
                </a:rPr>
                <a:t>Feature Extraction</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16" name="Google Shape;263;p28">
              <a:extLst>
                <a:ext uri="{FF2B5EF4-FFF2-40B4-BE49-F238E27FC236}">
                  <a16:creationId xmlns:a16="http://schemas.microsoft.com/office/drawing/2014/main" id="{61EC8509-334A-FC4D-9E06-51998066DF1C}"/>
                </a:ext>
              </a:extLst>
            </p:cNvPr>
            <p:cNvSpPr txBox="1"/>
            <p:nvPr/>
          </p:nvSpPr>
          <p:spPr>
            <a:xfrm rot="18900000">
              <a:off x="2872068" y="2387387"/>
              <a:ext cx="266552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chemeClr val="bg1"/>
                  </a:solidFill>
                  <a:latin typeface="Calibri" panose="020F0502020204030204" pitchFamily="34" charset="0"/>
                  <a:ea typeface="Roboto"/>
                  <a:cs typeface="Calibri" panose="020F0502020204030204" pitchFamily="34" charset="0"/>
                  <a:sym typeface="Roboto"/>
                </a:rPr>
                <a:t>Extract some useful representation/summary of the data for the machine learning algorithm to use.</a:t>
              </a:r>
              <a:endParaRPr sz="1200" dirty="0">
                <a:solidFill>
                  <a:schemeClr val="bg1"/>
                </a:solidFill>
                <a:latin typeface="Calibri" panose="020F0502020204030204" pitchFamily="34" charset="0"/>
                <a:ea typeface="Roboto"/>
                <a:cs typeface="Calibri" panose="020F0502020204030204" pitchFamily="34" charset="0"/>
                <a:sym typeface="Roboto"/>
              </a:endParaRPr>
            </a:p>
          </p:txBody>
        </p:sp>
      </p:grpSp>
      <p:grpSp>
        <p:nvGrpSpPr>
          <p:cNvPr id="17" name="Google Shape;264;p28">
            <a:extLst>
              <a:ext uri="{FF2B5EF4-FFF2-40B4-BE49-F238E27FC236}">
                <a16:creationId xmlns:a16="http://schemas.microsoft.com/office/drawing/2014/main" id="{B1AAA6E3-A9E0-3641-A104-E9FD198CA623}"/>
              </a:ext>
            </a:extLst>
          </p:cNvPr>
          <p:cNvGrpSpPr/>
          <p:nvPr/>
        </p:nvGrpSpPr>
        <p:grpSpPr>
          <a:xfrm>
            <a:off x="5750158" y="1979409"/>
            <a:ext cx="3761374" cy="3514019"/>
            <a:chOff x="4193764" y="1258050"/>
            <a:chExt cx="2726286" cy="2547000"/>
          </a:xfrm>
        </p:grpSpPr>
        <p:sp>
          <p:nvSpPr>
            <p:cNvPr id="18" name="Google Shape;265;p28">
              <a:extLst>
                <a:ext uri="{FF2B5EF4-FFF2-40B4-BE49-F238E27FC236}">
                  <a16:creationId xmlns:a16="http://schemas.microsoft.com/office/drawing/2014/main" id="{2377002C-70F5-3E44-A140-45D5967A66A5}"/>
                </a:ext>
              </a:extLst>
            </p:cNvPr>
            <p:cNvSpPr/>
            <p:nvPr/>
          </p:nvSpPr>
          <p:spPr>
            <a:xfrm rot="2700000">
              <a:off x="5186401" y="1011412"/>
              <a:ext cx="561726" cy="3040276"/>
            </a:xfrm>
            <a:prstGeom prst="roundRect">
              <a:avLst>
                <a:gd name="adj" fmla="val 50000"/>
              </a:avLst>
            </a:prstGeom>
            <a:solidFill>
              <a:srgbClr val="A5C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6;p28">
              <a:extLst>
                <a:ext uri="{FF2B5EF4-FFF2-40B4-BE49-F238E27FC236}">
                  <a16:creationId xmlns:a16="http://schemas.microsoft.com/office/drawing/2014/main" id="{79C29F45-FBFC-A248-88D5-3763FBCDC450}"/>
                </a:ext>
              </a:extLst>
            </p:cNvPr>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B7743"/>
                  </a:solidFill>
                  <a:latin typeface="Roboto"/>
                  <a:ea typeface="Roboto"/>
                  <a:cs typeface="Roboto"/>
                  <a:sym typeface="Roboto"/>
                </a:rPr>
                <a:t>3</a:t>
              </a:r>
              <a:endParaRPr sz="1200" b="1">
                <a:solidFill>
                  <a:srgbClr val="0B7743"/>
                </a:solidFill>
                <a:latin typeface="Roboto"/>
                <a:ea typeface="Roboto"/>
                <a:cs typeface="Roboto"/>
                <a:sym typeface="Roboto"/>
              </a:endParaRPr>
            </a:p>
          </p:txBody>
        </p:sp>
        <p:sp>
          <p:nvSpPr>
            <p:cNvPr id="20" name="Google Shape;267;p28">
              <a:extLst>
                <a:ext uri="{FF2B5EF4-FFF2-40B4-BE49-F238E27FC236}">
                  <a16:creationId xmlns:a16="http://schemas.microsoft.com/office/drawing/2014/main" id="{48241144-9DB6-6640-9922-517E0E6F7202}"/>
                </a:ext>
              </a:extLst>
            </p:cNvPr>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dirty="0">
                  <a:solidFill>
                    <a:srgbClr val="FFFFFF"/>
                  </a:solidFill>
                  <a:latin typeface="Calibri" panose="020F0502020204030204" pitchFamily="34" charset="0"/>
                  <a:ea typeface="Roboto"/>
                  <a:cs typeface="Calibri" panose="020F0502020204030204" pitchFamily="34" charset="0"/>
                  <a:sym typeface="Roboto"/>
                </a:rPr>
                <a:t>Learning</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21" name="Google Shape;268;p28">
              <a:extLst>
                <a:ext uri="{FF2B5EF4-FFF2-40B4-BE49-F238E27FC236}">
                  <a16:creationId xmlns:a16="http://schemas.microsoft.com/office/drawing/2014/main" id="{9D4FD31A-8C46-A94E-AD0A-FD58239D36FB}"/>
                </a:ext>
              </a:extLst>
            </p:cNvPr>
            <p:cNvSpPr txBox="1"/>
            <p:nvPr/>
          </p:nvSpPr>
          <p:spPr>
            <a:xfrm rot="-2700000">
              <a:off x="4859736"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chemeClr val="bg1"/>
                  </a:solidFill>
                  <a:latin typeface="Calibri" panose="020F0502020204030204" pitchFamily="34" charset="0"/>
                  <a:ea typeface="Roboto"/>
                  <a:cs typeface="Calibri" panose="020F0502020204030204" pitchFamily="34" charset="0"/>
                  <a:sym typeface="Roboto"/>
                </a:rPr>
                <a:t>Machine Learning Magic.</a:t>
              </a:r>
              <a:endParaRPr sz="1200" dirty="0">
                <a:solidFill>
                  <a:schemeClr val="bg1"/>
                </a:solidFill>
                <a:latin typeface="Calibri" panose="020F0502020204030204" pitchFamily="34" charset="0"/>
                <a:ea typeface="Roboto"/>
                <a:cs typeface="Calibri" panose="020F0502020204030204" pitchFamily="34" charset="0"/>
                <a:sym typeface="Roboto"/>
              </a:endParaRPr>
            </a:p>
          </p:txBody>
        </p:sp>
      </p:grpSp>
      <p:grpSp>
        <p:nvGrpSpPr>
          <p:cNvPr id="22" name="Google Shape;269;p28">
            <a:extLst>
              <a:ext uri="{FF2B5EF4-FFF2-40B4-BE49-F238E27FC236}">
                <a16:creationId xmlns:a16="http://schemas.microsoft.com/office/drawing/2014/main" id="{9FB50305-45E2-DC4A-804C-804E678FEA39}"/>
              </a:ext>
            </a:extLst>
          </p:cNvPr>
          <p:cNvGrpSpPr/>
          <p:nvPr/>
        </p:nvGrpSpPr>
        <p:grpSpPr>
          <a:xfrm>
            <a:off x="7943244" y="3332594"/>
            <a:ext cx="4299381" cy="1849639"/>
            <a:chOff x="6203676" y="2238854"/>
            <a:chExt cx="3116239" cy="1340639"/>
          </a:xfrm>
        </p:grpSpPr>
        <p:sp>
          <p:nvSpPr>
            <p:cNvPr id="23" name="Google Shape;270;p28">
              <a:extLst>
                <a:ext uri="{FF2B5EF4-FFF2-40B4-BE49-F238E27FC236}">
                  <a16:creationId xmlns:a16="http://schemas.microsoft.com/office/drawing/2014/main" id="{8E35A68B-94D9-F142-986A-03CA4BF2AC23}"/>
                </a:ext>
              </a:extLst>
            </p:cNvPr>
            <p:cNvSpPr/>
            <p:nvPr/>
          </p:nvSpPr>
          <p:spPr>
            <a:xfrm rot="2700000">
              <a:off x="7442951" y="1011412"/>
              <a:ext cx="561726" cy="3040276"/>
            </a:xfrm>
            <a:prstGeom prst="roundRect">
              <a:avLst>
                <a:gd name="adj" fmla="val 50000"/>
              </a:avLst>
            </a:prstGeom>
            <a:solidFill>
              <a:srgbClr val="A5C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1;p28">
              <a:extLst>
                <a:ext uri="{FF2B5EF4-FFF2-40B4-BE49-F238E27FC236}">
                  <a16:creationId xmlns:a16="http://schemas.microsoft.com/office/drawing/2014/main" id="{1E8F8809-A9BE-E748-8565-26E8F274E0A3}"/>
                </a:ext>
              </a:extLst>
            </p:cNvPr>
            <p:cNvSpPr/>
            <p:nvPr/>
          </p:nvSpPr>
          <p:spPr>
            <a:xfrm>
              <a:off x="666733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b="1" dirty="0">
                  <a:solidFill>
                    <a:srgbClr val="0C8148"/>
                  </a:solidFill>
                  <a:latin typeface="Roboto"/>
                  <a:ea typeface="Roboto"/>
                  <a:cs typeface="Roboto"/>
                  <a:sym typeface="Roboto"/>
                </a:rPr>
                <a:t> 4</a:t>
              </a:r>
              <a:endParaRPr sz="1200" b="1" dirty="0">
                <a:solidFill>
                  <a:srgbClr val="0C8148"/>
                </a:solidFill>
                <a:latin typeface="Roboto"/>
                <a:ea typeface="Roboto"/>
                <a:cs typeface="Roboto"/>
                <a:sym typeface="Roboto"/>
              </a:endParaRPr>
            </a:p>
          </p:txBody>
        </p:sp>
        <p:sp>
          <p:nvSpPr>
            <p:cNvPr id="25" name="Google Shape;272;p28">
              <a:extLst>
                <a:ext uri="{FF2B5EF4-FFF2-40B4-BE49-F238E27FC236}">
                  <a16:creationId xmlns:a16="http://schemas.microsoft.com/office/drawing/2014/main" id="{05DDD7F6-7464-3243-80C7-FA202B4A1E7C}"/>
                </a:ext>
              </a:extLst>
            </p:cNvPr>
            <p:cNvSpPr txBox="1"/>
            <p:nvPr/>
          </p:nvSpPr>
          <p:spPr>
            <a:xfrm rot="18900000">
              <a:off x="6652569"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dirty="0">
                  <a:solidFill>
                    <a:srgbClr val="FFFFFF"/>
                  </a:solidFill>
                  <a:latin typeface="Calibri" panose="020F0502020204030204" pitchFamily="34" charset="0"/>
                  <a:ea typeface="Roboto"/>
                  <a:cs typeface="Calibri" panose="020F0502020204030204" pitchFamily="34" charset="0"/>
                  <a:sym typeface="Roboto"/>
                </a:rPr>
                <a:t>Profit</a:t>
              </a:r>
              <a:endParaRPr b="1" dirty="0">
                <a:solidFill>
                  <a:srgbClr val="FFFFFF"/>
                </a:solidFill>
                <a:latin typeface="Calibri" panose="020F0502020204030204" pitchFamily="34" charset="0"/>
                <a:ea typeface="Roboto"/>
                <a:cs typeface="Calibri" panose="020F0502020204030204" pitchFamily="34" charset="0"/>
                <a:sym typeface="Roboto"/>
              </a:endParaRPr>
            </a:p>
          </p:txBody>
        </p:sp>
        <p:sp>
          <p:nvSpPr>
            <p:cNvPr id="26" name="Google Shape;273;p28">
              <a:extLst>
                <a:ext uri="{FF2B5EF4-FFF2-40B4-BE49-F238E27FC236}">
                  <a16:creationId xmlns:a16="http://schemas.microsoft.com/office/drawing/2014/main" id="{1FC0CCA9-1075-0F45-9C1A-462FAD3A96AE}"/>
                </a:ext>
              </a:extLst>
            </p:cNvPr>
            <p:cNvSpPr txBox="1"/>
            <p:nvPr/>
          </p:nvSpPr>
          <p:spPr>
            <a:xfrm rot="18900000">
              <a:off x="7116287"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chemeClr val="bg1"/>
                  </a:solidFill>
                  <a:latin typeface="Calibri" panose="020F0502020204030204" pitchFamily="34" charset="0"/>
                  <a:ea typeface="Roboto"/>
                  <a:cs typeface="Calibri" panose="020F0502020204030204" pitchFamily="34" charset="0"/>
                  <a:sym typeface="Roboto"/>
                </a:rPr>
                <a:t>$$$$</a:t>
              </a:r>
              <a:endParaRPr sz="1200" dirty="0">
                <a:solidFill>
                  <a:schemeClr val="bg1"/>
                </a:solidFill>
                <a:latin typeface="Calibri" panose="020F0502020204030204" pitchFamily="34" charset="0"/>
                <a:ea typeface="Roboto"/>
                <a:cs typeface="Calibri" panose="020F0502020204030204" pitchFamily="34" charset="0"/>
                <a:sym typeface="Roboto"/>
              </a:endParaRPr>
            </a:p>
          </p:txBody>
        </p:sp>
      </p:grpSp>
    </p:spTree>
    <p:extLst>
      <p:ext uri="{BB962C8B-B14F-4D97-AF65-F5344CB8AC3E}">
        <p14:creationId xmlns:p14="http://schemas.microsoft.com/office/powerpoint/2010/main" val="280258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Google Shape;280;p29">
            <a:extLst>
              <a:ext uri="{FF2B5EF4-FFF2-40B4-BE49-F238E27FC236}">
                <a16:creationId xmlns:a16="http://schemas.microsoft.com/office/drawing/2014/main" id="{B8391D22-807A-C84E-9D69-3156225F9C0E}"/>
              </a:ext>
            </a:extLst>
          </p:cNvPr>
          <p:cNvPicPr preferRelativeResize="0"/>
          <p:nvPr/>
        </p:nvPicPr>
        <p:blipFill>
          <a:blip r:embed="rId2">
            <a:alphaModFix/>
          </a:blip>
          <a:stretch>
            <a:fillRect/>
          </a:stretch>
        </p:blipFill>
        <p:spPr>
          <a:xfrm>
            <a:off x="1509291" y="322323"/>
            <a:ext cx="9173417" cy="6213353"/>
          </a:xfrm>
          <a:prstGeom prst="rect">
            <a:avLst/>
          </a:prstGeom>
          <a:noFill/>
          <a:ln>
            <a:noFill/>
          </a:ln>
        </p:spPr>
      </p:pic>
    </p:spTree>
    <p:extLst>
      <p:ext uri="{BB962C8B-B14F-4D97-AF65-F5344CB8AC3E}">
        <p14:creationId xmlns:p14="http://schemas.microsoft.com/office/powerpoint/2010/main" val="366799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88DFE-A2E7-8440-B059-7DC35D183A37}"/>
              </a:ext>
            </a:extLst>
          </p:cNvPr>
          <p:cNvSpPr txBox="1"/>
          <p:nvPr/>
        </p:nvSpPr>
        <p:spPr>
          <a:xfrm>
            <a:off x="269444" y="803647"/>
            <a:ext cx="11551081" cy="584775"/>
          </a:xfrm>
          <a:prstGeom prst="rect">
            <a:avLst/>
          </a:prstGeom>
          <a:noFill/>
        </p:spPr>
        <p:txBody>
          <a:bodyPr wrap="square" rtlCol="0">
            <a:spAutoFit/>
          </a:bodyPr>
          <a:lstStyle/>
          <a:p>
            <a:r>
              <a:rPr lang="en-US" sz="3200" b="1" dirty="0">
                <a:solidFill>
                  <a:schemeClr val="accent1"/>
                </a:solidFill>
                <a:latin typeface="Arial" panose="020B0604020202020204" pitchFamily="34" charset="0"/>
                <a:cs typeface="Arial" panose="020B0604020202020204" pitchFamily="34" charset="0"/>
              </a:rPr>
              <a:t>MACHINE LEARNING</a:t>
            </a:r>
          </a:p>
        </p:txBody>
      </p:sp>
      <p:cxnSp>
        <p:nvCxnSpPr>
          <p:cNvPr id="3" name="Straight Connector 2">
            <a:extLst>
              <a:ext uri="{FF2B5EF4-FFF2-40B4-BE49-F238E27FC236}">
                <a16:creationId xmlns:a16="http://schemas.microsoft.com/office/drawing/2014/main" id="{6E6A8F8B-BC57-964E-AC71-8872FE34DA18}"/>
              </a:ext>
            </a:extLst>
          </p:cNvPr>
          <p:cNvCxnSpPr>
            <a:cxnSpLocks/>
          </p:cNvCxnSpPr>
          <p:nvPr/>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79C1A52-C7FD-DA4A-AD13-E986F2F82F85}"/>
              </a:ext>
            </a:extLst>
          </p:cNvPr>
          <p:cNvSpPr/>
          <p:nvPr/>
        </p:nvSpPr>
        <p:spPr>
          <a:xfrm>
            <a:off x="269444" y="1659285"/>
            <a:ext cx="11546485" cy="2554545"/>
          </a:xfrm>
          <a:prstGeom prst="rect">
            <a:avLst/>
          </a:prstGeom>
        </p:spPr>
        <p:txBody>
          <a:bodyPr wrap="square">
            <a:spAutoFit/>
          </a:bodyPr>
          <a:lstStyle/>
          <a:p>
            <a:pPr algn="just"/>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Getting data</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Using the features</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Testing that on some model (In academics, creating a new model and understand the weaknesses of the previous one)</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Producing understandable metrics to make decision on a data-model choice</a:t>
            </a:r>
          </a:p>
          <a:p>
            <a:pPr marL="285750" indent="-285750" algn="just">
              <a:buFont typeface="Arial" panose="020B0604020202020204" pitchFamily="34" charset="0"/>
              <a:buChar char="•"/>
            </a:pPr>
            <a:endParaRPr lang="en-US" sz="16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Making that ML model solving a real-word problem is part of Data Science </a:t>
            </a:r>
          </a:p>
        </p:txBody>
      </p:sp>
    </p:spTree>
    <p:extLst>
      <p:ext uri="{BB962C8B-B14F-4D97-AF65-F5344CB8AC3E}">
        <p14:creationId xmlns:p14="http://schemas.microsoft.com/office/powerpoint/2010/main" val="3565474396"/>
      </p:ext>
    </p:extLst>
  </p:cSld>
  <p:clrMapOvr>
    <a:masterClrMapping/>
  </p:clrMapOvr>
</p:sld>
</file>

<file path=ppt/theme/theme1.xml><?xml version="1.0" encoding="utf-8"?>
<a:theme xmlns:a="http://schemas.openxmlformats.org/drawingml/2006/main" name="2_Office Theme">
  <a:themeElements>
    <a:clrScheme name="Entelect">
      <a:dk1>
        <a:srgbClr val="3C3C3B"/>
      </a:dk1>
      <a:lt1>
        <a:srgbClr val="FFFFFF"/>
      </a:lt1>
      <a:dk2>
        <a:srgbClr val="13192C"/>
      </a:dk2>
      <a:lt2>
        <a:srgbClr val="EDEDED"/>
      </a:lt2>
      <a:accent1>
        <a:srgbClr val="003366"/>
      </a:accent1>
      <a:accent2>
        <a:srgbClr val="9B157C"/>
      </a:accent2>
      <a:accent3>
        <a:srgbClr val="A5C249"/>
      </a:accent3>
      <a:accent4>
        <a:srgbClr val="00909C"/>
      </a:accent4>
      <a:accent5>
        <a:srgbClr val="047FC3"/>
      </a:accent5>
      <a:accent6>
        <a:srgbClr val="008C41"/>
      </a:accent6>
      <a:hlink>
        <a:srgbClr val="02909C"/>
      </a:hlink>
      <a:folHlink>
        <a:srgbClr val="9B157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ED9CD709B23E4B88F820F950B4908B" ma:contentTypeVersion="4" ma:contentTypeDescription="Create a new document." ma:contentTypeScope="" ma:versionID="1484ecb38faa47dd2bc03be627c5a97d">
  <xsd:schema xmlns:xsd="http://www.w3.org/2001/XMLSchema" xmlns:xs="http://www.w3.org/2001/XMLSchema" xmlns:p="http://schemas.microsoft.com/office/2006/metadata/properties" xmlns:ns2="43aedbfe-74fc-4138-b0df-3200e5d86181" targetNamespace="http://schemas.microsoft.com/office/2006/metadata/properties" ma:root="true" ma:fieldsID="c7a1421316b84bfe50b3893c956b50f3" ns2:_="">
    <xsd:import namespace="43aedbfe-74fc-4138-b0df-3200e5d8618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aedbfe-74fc-4138-b0df-3200e5d861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8711E2-83FC-4822-92A2-38F18F54DC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aedbfe-74fc-4138-b0df-3200e5d861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7C11E1-3CAC-4EE1-A0EA-3EF80716C2A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4E79363-F764-4E19-A263-46778F7F01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21985</TotalTime>
  <Words>1358</Words>
  <Application>Microsoft Office PowerPoint</Application>
  <PresentationFormat>Widescreen</PresentationFormat>
  <Paragraphs>304</Paragraphs>
  <Slides>40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Consolas</vt:lpstr>
      <vt:lpstr>Courier New</vt:lpstr>
      <vt:lpstr>Myriad Pro</vt:lpstr>
      <vt:lpstr>Myriad Pro Light</vt:lpstr>
      <vt:lpstr>Proxima Nova</vt:lpstr>
      <vt:lpstr>Roboto</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Entelect Summary</dc:title>
  <dc:subject/>
  <dc:creator>Entelect</dc:creator>
  <cp:keywords/>
  <dc:description/>
  <cp:lastModifiedBy>Julien Nyambal</cp:lastModifiedBy>
  <cp:revision>1147</cp:revision>
  <cp:lastPrinted>2019-07-10T08:00:01Z</cp:lastPrinted>
  <dcterms:created xsi:type="dcterms:W3CDTF">2019-04-16T09:19:39Z</dcterms:created>
  <dcterms:modified xsi:type="dcterms:W3CDTF">2020-02-20T15:24:32Z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0x010100AEED9CD709B23E4B88F820F950B4908B</vt:lpwstr>
  </property>
</Properties>
</file>